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notesMasterIdLst>
    <p:notesMasterId r:id="rId22"/>
  </p:notesMasterIdLst>
  <p:handoutMasterIdLst>
    <p:handoutMasterId r:id="rId23"/>
  </p:handoutMasterIdLst>
  <p:sldIdLst>
    <p:sldId id="3214" r:id="rId3"/>
    <p:sldId id="3190" r:id="rId4"/>
    <p:sldId id="3201" r:id="rId5"/>
    <p:sldId id="3226" r:id="rId6"/>
    <p:sldId id="3205" r:id="rId7"/>
    <p:sldId id="3233" r:id="rId8"/>
    <p:sldId id="3234" r:id="rId9"/>
    <p:sldId id="3216" r:id="rId10"/>
    <p:sldId id="3230" r:id="rId11"/>
    <p:sldId id="3231" r:id="rId12"/>
    <p:sldId id="3232" r:id="rId13"/>
    <p:sldId id="3235" r:id="rId14"/>
    <p:sldId id="3236" r:id="rId15"/>
    <p:sldId id="3217" r:id="rId16"/>
    <p:sldId id="3229" r:id="rId17"/>
    <p:sldId id="3224" r:id="rId18"/>
    <p:sldId id="3228" r:id="rId19"/>
    <p:sldId id="3225" r:id="rId20"/>
    <p:sldId id="3215" r:id="rId21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6" orient="horz" pos="3816" userDrawn="1">
          <p15:clr>
            <a:srgbClr val="A4A3A4"/>
          </p15:clr>
        </p15:guide>
        <p15:guide id="7" orient="horz" pos="4224" userDrawn="1">
          <p15:clr>
            <a:srgbClr val="A4A3A4"/>
          </p15:clr>
        </p15:guide>
        <p15:guide id="8" pos="2230" userDrawn="1">
          <p15:clr>
            <a:srgbClr val="A4A3A4"/>
          </p15:clr>
        </p15:guide>
        <p15:guide id="9" pos="4135" userDrawn="1">
          <p15:clr>
            <a:srgbClr val="A4A3A4"/>
          </p15:clr>
        </p15:guide>
        <p15:guide id="10" pos="5949" userDrawn="1">
          <p15:clr>
            <a:srgbClr val="A4A3A4"/>
          </p15:clr>
        </p15:guide>
        <p15:guide id="11" pos="6425" userDrawn="1">
          <p15:clr>
            <a:srgbClr val="A4A3A4"/>
          </p15:clr>
        </p15:guide>
        <p15:guide id="12" pos="2343" userDrawn="1">
          <p15:clr>
            <a:srgbClr val="A4A3A4"/>
          </p15:clr>
        </p15:guide>
        <p15:guide id="13" orient="horz" pos="33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53A2"/>
    <a:srgbClr val="004098"/>
    <a:srgbClr val="3366AC"/>
    <a:srgbClr val="4473B3"/>
    <a:srgbClr val="9AB3D6"/>
    <a:srgbClr val="339FDB"/>
    <a:srgbClr val="1A93D6"/>
    <a:srgbClr val="0087D2"/>
    <a:srgbClr val="4D79B7"/>
    <a:srgbClr val="054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4173" autoAdjust="0"/>
  </p:normalViewPr>
  <p:slideViewPr>
    <p:cSldViewPr snapToGrid="0" showGuides="1">
      <p:cViewPr varScale="1">
        <p:scale>
          <a:sx n="60" d="100"/>
          <a:sy n="60" d="100"/>
        </p:scale>
        <p:origin x="948" y="40"/>
      </p:cViewPr>
      <p:guideLst>
        <p:guide pos="3863"/>
        <p:guide orient="horz" pos="3816"/>
        <p:guide orient="horz" pos="4224"/>
        <p:guide pos="2230"/>
        <p:guide pos="4135"/>
        <p:guide pos="5949"/>
        <p:guide pos="6425"/>
        <p:guide pos="2343"/>
        <p:guide orient="horz" pos="3339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52" d="100"/>
          <a:sy n="52" d="100"/>
        </p:scale>
        <p:origin x="123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2023/1/13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microsoft.com/office/2007/relationships/hdphoto" Target="../media/hdphoto7.wdp"/><Relationship Id="rId3" Type="http://schemas.microsoft.com/office/2007/relationships/hdphoto" Target="../media/hdphoto1.wdp"/><Relationship Id="rId21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1.jpeg"/><Relationship Id="rId17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0.jpeg"/><Relationship Id="rId5" Type="http://schemas.microsoft.com/office/2007/relationships/hdphoto" Target="../media/hdphoto2.wdp"/><Relationship Id="rId15" Type="http://schemas.openxmlformats.org/officeDocument/2006/relationships/image" Target="../media/image13.png"/><Relationship Id="rId23" Type="http://schemas.openxmlformats.org/officeDocument/2006/relationships/image" Target="../media/image2.png"/><Relationship Id="rId10" Type="http://schemas.openxmlformats.org/officeDocument/2006/relationships/image" Target="../media/image9.jpeg"/><Relationship Id="rId19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microsoft.com/office/2007/relationships/hdphoto" Target="../media/hdphoto4.wdp"/><Relationship Id="rId14" Type="http://schemas.microsoft.com/office/2007/relationships/hdphoto" Target="../media/hdphoto5.wdp"/><Relationship Id="rId22" Type="http://schemas.microsoft.com/office/2007/relationships/hdphoto" Target="../media/hdphoto9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87FB4FC-250D-4C14-A7AB-9EA2F6974A82}"/>
              </a:ext>
            </a:extLst>
          </p:cNvPr>
          <p:cNvSpPr/>
          <p:nvPr userDrawn="1"/>
        </p:nvSpPr>
        <p:spPr>
          <a:xfrm>
            <a:off x="1" y="1208949"/>
            <a:ext cx="12191999" cy="2629391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E8ED00-67EA-4EE5-B795-FB9C088BFF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EF27BDAE-DC57-4FB9-AF67-0ABE2A3D5E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1" b="19247"/>
          <a:stretch/>
        </p:blipFill>
        <p:spPr>
          <a:xfrm>
            <a:off x="-1" y="5185556"/>
            <a:ext cx="12192000" cy="1672444"/>
          </a:xfrm>
          <a:prstGeom prst="rect">
            <a:avLst/>
          </a:prstGeom>
        </p:spPr>
      </p:pic>
      <p:pic>
        <p:nvPicPr>
          <p:cNvPr id="26" name="图片 25" descr="图片包含 户外, 标牌, 黑色&#10;&#10;自动生成的说明">
            <a:extLst>
              <a:ext uri="{FF2B5EF4-FFF2-40B4-BE49-F238E27FC236}">
                <a16:creationId xmlns:a16="http://schemas.microsoft.com/office/drawing/2014/main" id="{4395D4DD-618E-4CD6-A651-B2E19256D6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85" y="1682398"/>
            <a:ext cx="976744" cy="976744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2AE78648-AFFA-43EB-A5C2-C9A82910F091}"/>
              </a:ext>
            </a:extLst>
          </p:cNvPr>
          <p:cNvCxnSpPr>
            <a:cxnSpLocks/>
          </p:cNvCxnSpPr>
          <p:nvPr userDrawn="1"/>
        </p:nvCxnSpPr>
        <p:spPr>
          <a:xfrm>
            <a:off x="2244437" y="4753366"/>
            <a:ext cx="7703127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图片 72">
            <a:extLst>
              <a:ext uri="{FF2B5EF4-FFF2-40B4-BE49-F238E27FC236}">
                <a16:creationId xmlns:a16="http://schemas.microsoft.com/office/drawing/2014/main" id="{CB0FC9BE-8216-494A-A747-02F24650A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2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5F83AC1-D241-4D2F-AC4E-91D38DECDBD3}"/>
              </a:ext>
            </a:extLst>
          </p:cNvPr>
          <p:cNvSpPr/>
          <p:nvPr userDrawn="1"/>
        </p:nvSpPr>
        <p:spPr>
          <a:xfrm flipV="1">
            <a:off x="0" y="3406141"/>
            <a:ext cx="12192000" cy="45719"/>
          </a:xfrm>
          <a:prstGeom prst="rect">
            <a:avLst/>
          </a:prstGeom>
          <a:gradFill>
            <a:gsLst>
              <a:gs pos="46000">
                <a:srgbClr val="004098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BF38B0-41DC-4956-B761-CD757B61B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8189643" y="0"/>
            <a:ext cx="2566638" cy="1969179"/>
          </a:xfrm>
          <a:prstGeom prst="rect">
            <a:avLst/>
          </a:prstGeom>
        </p:spPr>
      </p:pic>
      <p:sp>
        <p:nvSpPr>
          <p:cNvPr id="8" name="ïS1iḋé">
            <a:extLst>
              <a:ext uri="{FF2B5EF4-FFF2-40B4-BE49-F238E27FC236}">
                <a16:creationId xmlns:a16="http://schemas.microsoft.com/office/drawing/2014/main" id="{4F74E92C-372D-4A94-A643-F6D9D962E441}"/>
              </a:ext>
            </a:extLst>
          </p:cNvPr>
          <p:cNvSpPr/>
          <p:nvPr userDrawn="1"/>
        </p:nvSpPr>
        <p:spPr>
          <a:xfrm flipH="1">
            <a:off x="7813963" y="1"/>
            <a:ext cx="4378035" cy="6858000"/>
          </a:xfrm>
          <a:prstGeom prst="homePlate">
            <a:avLst>
              <a:gd name="adj" fmla="val 52543"/>
            </a:avLst>
          </a:prstGeom>
          <a:blipFill dpi="0" rotWithShape="1">
            <a:blip r:embed="rId3"/>
            <a:srcRect/>
            <a:stretch>
              <a:fillRect l="-2424" t="1" b="-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0F55527-C9F5-4550-8EE4-5FF04BE98DFC}"/>
              </a:ext>
            </a:extLst>
          </p:cNvPr>
          <p:cNvSpPr/>
          <p:nvPr userDrawn="1"/>
        </p:nvSpPr>
        <p:spPr>
          <a:xfrm>
            <a:off x="1" y="2943225"/>
            <a:ext cx="6527800" cy="971550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921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8AB937EC-7AE4-4DD1-B902-62EDBE04F5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55" y="0"/>
            <a:ext cx="4632045" cy="6858000"/>
          </a:xfrm>
          <a:prstGeom prst="parallelogram">
            <a:avLst>
              <a:gd name="adj" fmla="val 16476"/>
            </a:avLst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3EEC431-E559-48D9-B011-9D088003C23F}"/>
              </a:ext>
            </a:extLst>
          </p:cNvPr>
          <p:cNvSpPr/>
          <p:nvPr userDrawn="1"/>
        </p:nvSpPr>
        <p:spPr>
          <a:xfrm rot="11186973">
            <a:off x="11636539" y="2534828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BD12ED-D1DA-4327-A526-2EF8D4727D85}"/>
              </a:ext>
            </a:extLst>
          </p:cNvPr>
          <p:cNvSpPr/>
          <p:nvPr userDrawn="1"/>
        </p:nvSpPr>
        <p:spPr>
          <a:xfrm rot="11186973" flipH="1" flipV="1">
            <a:off x="8015491" y="-9382"/>
            <a:ext cx="77062" cy="4332555"/>
          </a:xfrm>
          <a:prstGeom prst="rect">
            <a:avLst/>
          </a:prstGeom>
          <a:gradFill>
            <a:gsLst>
              <a:gs pos="98000">
                <a:schemeClr val="accent1">
                  <a:lumMod val="5000"/>
                  <a:lumOff val="95000"/>
                  <a:alpha val="40000"/>
                </a:schemeClr>
              </a:gs>
              <a:gs pos="30000">
                <a:srgbClr val="00409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19701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743C66E0-A994-4C48-BAA6-45ABB4C5A9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 r="3118"/>
          <a:stretch/>
        </p:blipFill>
        <p:spPr>
          <a:xfrm>
            <a:off x="0" y="-14287"/>
            <a:ext cx="12192000" cy="688657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13F3FE-F154-4EFB-8C8A-789C9DBFF0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E604758-69C1-4EC8-A8FE-98B5ABC89078}"/>
              </a:ext>
            </a:extLst>
          </p:cNvPr>
          <p:cNvSpPr/>
          <p:nvPr userDrawn="1"/>
        </p:nvSpPr>
        <p:spPr>
          <a:xfrm>
            <a:off x="422561" y="2508563"/>
            <a:ext cx="7633857" cy="1466801"/>
          </a:xfrm>
          <a:prstGeom prst="rect">
            <a:avLst/>
          </a:prstGeom>
          <a:noFill/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6B04C4-97F4-4113-B7DD-33D3E0022667}"/>
              </a:ext>
            </a:extLst>
          </p:cNvPr>
          <p:cNvSpPr/>
          <p:nvPr userDrawn="1"/>
        </p:nvSpPr>
        <p:spPr>
          <a:xfrm flipH="1">
            <a:off x="574960" y="2660963"/>
            <a:ext cx="7633857" cy="1466801"/>
          </a:xfrm>
          <a:prstGeom prst="rect">
            <a:avLst/>
          </a:prstGeom>
          <a:solidFill>
            <a:schemeClr val="bg1">
              <a:alpha val="70000"/>
            </a:schemeClr>
          </a:solidFill>
          <a:ln w="57150">
            <a:gradFill flip="none" rotWithShape="1">
              <a:gsLst>
                <a:gs pos="27000">
                  <a:schemeClr val="accent1">
                    <a:lumMod val="5000"/>
                    <a:lumOff val="95000"/>
                  </a:schemeClr>
                </a:gs>
                <a:gs pos="50000">
                  <a:srgbClr val="124D9F"/>
                </a:gs>
                <a:gs pos="100000">
                  <a:srgbClr val="124D9F"/>
                </a:gs>
                <a:gs pos="9000">
                  <a:srgbClr val="1A53A2"/>
                </a:gs>
                <a:gs pos="72000">
                  <a:srgbClr val="9AB3D6"/>
                </a:gs>
              </a:gsLst>
              <a:path path="circle">
                <a:fillToRect t="100000" r="100000"/>
              </a:path>
              <a:tileRect l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户外, 标牌, 黑色&#10;&#10;自动生成的说明">
            <a:extLst>
              <a:ext uri="{FF2B5EF4-FFF2-40B4-BE49-F238E27FC236}">
                <a16:creationId xmlns:a16="http://schemas.microsoft.com/office/drawing/2014/main" id="{DFFEC0BC-1BC4-43C1-96F6-BA042CD7F0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13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4793C82F-DD55-4086-87EA-0D02A10DBD39}"/>
              </a:ext>
            </a:extLst>
          </p:cNvPr>
          <p:cNvSpPr/>
          <p:nvPr userDrawn="1"/>
        </p:nvSpPr>
        <p:spPr>
          <a:xfrm>
            <a:off x="-24000" y="1939923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6461B7-D060-4865-A09E-A755C7FE2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C2341A-CFF9-424C-B25D-BA7AAEC4EA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3" b="15470"/>
          <a:stretch/>
        </p:blipFill>
        <p:spPr>
          <a:xfrm>
            <a:off x="-12000" y="2429593"/>
            <a:ext cx="12216000" cy="4428407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491887A5-B310-4C40-9277-CA80A91D291E}"/>
              </a:ext>
            </a:extLst>
          </p:cNvPr>
          <p:cNvSpPr/>
          <p:nvPr userDrawn="1"/>
        </p:nvSpPr>
        <p:spPr>
          <a:xfrm>
            <a:off x="-24000" y="2054945"/>
            <a:ext cx="12240000" cy="90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10F5DD0-55D2-4B07-8B40-060ABC3CE1C3}"/>
              </a:ext>
            </a:extLst>
          </p:cNvPr>
          <p:cNvSpPr/>
          <p:nvPr userDrawn="1"/>
        </p:nvSpPr>
        <p:spPr>
          <a:xfrm>
            <a:off x="1433946" y="1600200"/>
            <a:ext cx="1980000" cy="1980000"/>
          </a:xfrm>
          <a:prstGeom prst="ellipse">
            <a:avLst/>
          </a:prstGeom>
          <a:solidFill>
            <a:srgbClr val="124D9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E99A40-B252-47FF-9B02-892164DA91D9}"/>
              </a:ext>
            </a:extLst>
          </p:cNvPr>
          <p:cNvSpPr/>
          <p:nvPr userDrawn="1"/>
        </p:nvSpPr>
        <p:spPr>
          <a:xfrm>
            <a:off x="0" y="3033968"/>
            <a:ext cx="12240000" cy="36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02667E10-8CD1-49FA-9D23-28E00E894B23}"/>
              </a:ext>
            </a:extLst>
          </p:cNvPr>
          <p:cNvSpPr/>
          <p:nvPr userDrawn="1"/>
        </p:nvSpPr>
        <p:spPr>
          <a:xfrm>
            <a:off x="1659082" y="1825336"/>
            <a:ext cx="1529728" cy="15297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81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1FC0AB-0F80-470F-8D0F-1814AF673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643E09C-9600-470D-89A9-58ADBBE2A103}"/>
              </a:ext>
            </a:extLst>
          </p:cNvPr>
          <p:cNvGrpSpPr/>
          <p:nvPr userDrawn="1"/>
        </p:nvGrpSpPr>
        <p:grpSpPr>
          <a:xfrm>
            <a:off x="2863122" y="62434"/>
            <a:ext cx="8978518" cy="609650"/>
            <a:chOff x="3627034" y="2677887"/>
            <a:chExt cx="6856937" cy="250203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661BA460-A4C1-47FE-8E80-ACFF12028305}"/>
                </a:ext>
              </a:extLst>
            </p:cNvPr>
            <p:cNvCxnSpPr>
              <a:cxnSpLocks/>
            </p:cNvCxnSpPr>
            <p:nvPr/>
          </p:nvCxnSpPr>
          <p:spPr>
            <a:xfrm>
              <a:off x="3649930" y="2677887"/>
              <a:ext cx="683404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3DAA19C-BBC4-4BC0-B8BB-898BAFB7A03C}"/>
                </a:ext>
              </a:extLst>
            </p:cNvPr>
            <p:cNvCxnSpPr>
              <a:cxnSpLocks/>
            </p:cNvCxnSpPr>
            <p:nvPr/>
          </p:nvCxnSpPr>
          <p:spPr>
            <a:xfrm>
              <a:off x="3627034" y="5179925"/>
              <a:ext cx="685693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709F38D-6D30-4509-87EC-B0E20CCA9161}"/>
                </a:ext>
              </a:extLst>
            </p:cNvPr>
            <p:cNvCxnSpPr/>
            <p:nvPr/>
          </p:nvCxnSpPr>
          <p:spPr>
            <a:xfrm>
              <a:off x="10483971" y="2677887"/>
              <a:ext cx="0" cy="250203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C164D858-9AB4-4AB5-9078-AAE7EEEA5B53}"/>
              </a:ext>
            </a:extLst>
          </p:cNvPr>
          <p:cNvSpPr/>
          <p:nvPr/>
        </p:nvSpPr>
        <p:spPr>
          <a:xfrm>
            <a:off x="1" y="0"/>
            <a:ext cx="12192000" cy="720000"/>
          </a:xfrm>
          <a:prstGeom prst="flowChartProcess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64000">
                <a:srgbClr val="3366AC"/>
              </a:gs>
              <a:gs pos="0">
                <a:srgbClr val="004098"/>
              </a:gs>
              <a:gs pos="81000">
                <a:srgbClr val="4D79B7"/>
              </a:gs>
              <a:gs pos="37000">
                <a:srgbClr val="1A53A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A5A6646-ABAC-49C0-A99F-E64704841A49}"/>
              </a:ext>
            </a:extLst>
          </p:cNvPr>
          <p:cNvCxnSpPr>
            <a:cxnSpLocks/>
          </p:cNvCxnSpPr>
          <p:nvPr/>
        </p:nvCxnSpPr>
        <p:spPr>
          <a:xfrm>
            <a:off x="817708" y="6243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C1BEF6A-0457-4EF0-A796-18A2576C8282}"/>
              </a:ext>
            </a:extLst>
          </p:cNvPr>
          <p:cNvCxnSpPr>
            <a:cxnSpLocks/>
          </p:cNvCxnSpPr>
          <p:nvPr/>
        </p:nvCxnSpPr>
        <p:spPr>
          <a:xfrm>
            <a:off x="817708" y="672084"/>
            <a:ext cx="1134919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图片包含 户外, 标牌, 黑色&#10;&#10;自动生成的说明">
            <a:extLst>
              <a:ext uri="{FF2B5EF4-FFF2-40B4-BE49-F238E27FC236}">
                <a16:creationId xmlns:a16="http://schemas.microsoft.com/office/drawing/2014/main" id="{B4E83E1C-3346-440A-BD1E-8E05271AE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2C3D67-EED6-4C96-95B7-B853CFFB4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>
            <a:extLst>
              <a:ext uri="{FF2B5EF4-FFF2-40B4-BE49-F238E27FC236}">
                <a16:creationId xmlns:a16="http://schemas.microsoft.com/office/drawing/2014/main" id="{6BE5CC2F-529B-4261-BEFE-E08F8A8E6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AA27FF-4D24-4D71-A42A-32E30AD5DCFF}"/>
              </a:ext>
            </a:extLst>
          </p:cNvPr>
          <p:cNvSpPr/>
          <p:nvPr userDrawn="1"/>
        </p:nvSpPr>
        <p:spPr>
          <a:xfrm>
            <a:off x="-2" y="4053847"/>
            <a:ext cx="12191999" cy="2804153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DD7CEF-E26C-450F-A0E3-BC28812142DF}"/>
              </a:ext>
            </a:extLst>
          </p:cNvPr>
          <p:cNvSpPr/>
          <p:nvPr userDrawn="1"/>
        </p:nvSpPr>
        <p:spPr>
          <a:xfrm>
            <a:off x="1" y="3772685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295E269D-CDF8-40A9-8CDF-3AABFADCA49F}"/>
              </a:ext>
            </a:extLst>
          </p:cNvPr>
          <p:cNvSpPr/>
          <p:nvPr userDrawn="1"/>
        </p:nvSpPr>
        <p:spPr>
          <a:xfrm rot="5400000">
            <a:off x="4838702" y="81305"/>
            <a:ext cx="2514596" cy="2351994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>
            <a:extLst>
              <a:ext uri="{FF2B5EF4-FFF2-40B4-BE49-F238E27FC236}">
                <a16:creationId xmlns:a16="http://schemas.microsoft.com/office/drawing/2014/main" id="{38595F8F-A7A1-46FA-ABFD-340C45DA6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360000"/>
            <a:ext cx="1606909" cy="1606909"/>
          </a:xfrm>
          <a:prstGeom prst="rect">
            <a:avLst/>
          </a:prstGeom>
        </p:spPr>
      </p:pic>
      <p:pic>
        <p:nvPicPr>
          <p:cNvPr id="18" name="图片 17" descr="图片包含 建筑物&#10;&#10;自动生成的说明">
            <a:extLst>
              <a:ext uri="{FF2B5EF4-FFF2-40B4-BE49-F238E27FC236}">
                <a16:creationId xmlns:a16="http://schemas.microsoft.com/office/drawing/2014/main" id="{96A456C2-727A-4F13-8F23-9FDE434EE7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156" y="2514601"/>
            <a:ext cx="13490313" cy="4343396"/>
          </a:xfrm>
          <a:prstGeom prst="rect">
            <a:avLst/>
          </a:prstGeom>
        </p:spPr>
      </p:pic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7C9109BA-5FEE-48CA-9370-EFDA4643A000}"/>
              </a:ext>
            </a:extLst>
          </p:cNvPr>
          <p:cNvSpPr/>
          <p:nvPr userDrawn="1"/>
        </p:nvSpPr>
        <p:spPr>
          <a:xfrm rot="5400000">
            <a:off x="4838695" y="-6450"/>
            <a:ext cx="2514603" cy="2527502"/>
          </a:xfrm>
          <a:prstGeom prst="homePlate">
            <a:avLst>
              <a:gd name="adj" fmla="val 34883"/>
            </a:avLst>
          </a:prstGeom>
          <a:noFill/>
          <a:ln>
            <a:solidFill>
              <a:srgbClr val="004098"/>
            </a:solidFill>
          </a:ln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763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83BD8-E276-4D40-A00D-DE715B21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16163-8637-448A-A29B-EF43CE9379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5" t="34411" r="4545" b="16541"/>
          <a:stretch/>
        </p:blipFill>
        <p:spPr>
          <a:xfrm>
            <a:off x="0" y="-19050"/>
            <a:ext cx="12192000" cy="36385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8250969-2D6B-44CE-9782-B836629BC562}"/>
              </a:ext>
            </a:extLst>
          </p:cNvPr>
          <p:cNvSpPr/>
          <p:nvPr userDrawn="1"/>
        </p:nvSpPr>
        <p:spPr>
          <a:xfrm>
            <a:off x="0" y="3612450"/>
            <a:ext cx="2880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204963-84F2-4674-BDDC-439F705DB0A3}"/>
              </a:ext>
            </a:extLst>
          </p:cNvPr>
          <p:cNvSpPr/>
          <p:nvPr userDrawn="1"/>
        </p:nvSpPr>
        <p:spPr>
          <a:xfrm>
            <a:off x="3600000" y="3612450"/>
            <a:ext cx="8604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8A168D3-7ADD-4EDA-9CF0-6796FA4B0B12}"/>
              </a:ext>
            </a:extLst>
          </p:cNvPr>
          <p:cNvGrpSpPr/>
          <p:nvPr userDrawn="1"/>
        </p:nvGrpSpPr>
        <p:grpSpPr>
          <a:xfrm>
            <a:off x="-104775" y="6230343"/>
            <a:ext cx="12782550" cy="633773"/>
            <a:chOff x="-119062" y="6214624"/>
            <a:chExt cx="12801601" cy="6662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CEA40F0-0C72-4326-893B-4015C2B64006}"/>
                </a:ext>
              </a:extLst>
            </p:cNvPr>
            <p:cNvGrpSpPr/>
            <p:nvPr userDrawn="1"/>
          </p:nvGrpSpPr>
          <p:grpSpPr>
            <a:xfrm>
              <a:off x="121604" y="6214624"/>
              <a:ext cx="11975604" cy="540000"/>
              <a:chOff x="121604" y="6214624"/>
              <a:chExt cx="11975604" cy="540000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604E850-F05C-4109-A724-4839EB92E8F3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4" b="89976" l="486" r="99943">
                            <a14:foregroundMark x1="47341" y1="41108" x2="30417" y2="41350"/>
                            <a14:foregroundMark x1="30417" y1="41350" x2="13522" y2="65683"/>
                            <a14:foregroundMark x1="51687" y1="43816" x2="69068" y2="40825"/>
                            <a14:foregroundMark x1="69068" y1="40825" x2="87907" y2="64996"/>
                            <a14:foregroundMark x1="74385" y1="47898" x2="82590" y2="60914"/>
                            <a14:foregroundMark x1="75357" y1="47251" x2="81618" y2="57478"/>
                            <a14:foregroundMark x1="34305" y1="41754" x2="16895" y2="65683"/>
                            <a14:foregroundMark x1="1458" y1="67745" x2="36221" y2="65683"/>
                            <a14:foregroundMark x1="36221" y1="65683" x2="87993" y2="69078"/>
                            <a14:foregroundMark x1="87993" y1="69078" x2="99971" y2="68391"/>
                            <a14:foregroundMark x1="486" y1="68391" x2="19211" y2="67745"/>
                            <a14:foregroundMark x1="19211" y1="67745" x2="54088" y2="69078"/>
                            <a14:foregroundMark x1="54088" y1="69078" x2="69068" y2="677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/>
            </p:blipFill>
            <p:spPr>
              <a:xfrm>
                <a:off x="6301009" y="6248472"/>
                <a:ext cx="764568" cy="414282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D19D10F7-5991-4D6E-B3F8-1800DC6D0C21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/>
            </p:blipFill>
            <p:spPr>
              <a:xfrm>
                <a:off x="4660521" y="6248960"/>
                <a:ext cx="763481" cy="413794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B02F4503-4380-4E00-947B-16FA62BC00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35030" y1="54468" x2="37203" y2="57582"/>
                            <a14:foregroundMark x1="42036" y1="55115" x2="31513" y2="68095"/>
                            <a14:foregroundMark x1="21904" y1="71816" x2="32828" y2="72422"/>
                            <a14:foregroundMark x1="44209" y1="72422" x2="52717" y2="73262"/>
                            <a14:foregroundMark x1="67136" y1="73374" x2="77495" y2="73069"/>
                            <a14:foregroundMark x1="60852" y1="57582" x2="57363" y2="55722"/>
                            <a14:foregroundMark x1="57792" y1="58795" x2="70918" y2="71816"/>
                            <a14:foregroundMark x1="70918" y1="71816" x2="60423" y2="55115"/>
                            <a14:foregroundMark x1="60423" y1="55115" x2="58221" y2="59442"/>
                            <a14:backgroundMark x1="52531" y1="74282" x2="62625" y2="74282"/>
                            <a14:backgroundMark x1="52531" y1="73676" x2="67000" y2="73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558" y="6214624"/>
                <a:ext cx="763839" cy="540000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44E1E1D-FC2B-4A8B-A946-174EEAEAE77D}"/>
                  </a:ext>
                </a:extLst>
              </p:cNvPr>
              <p:cNvSpPr/>
              <p:nvPr userDrawn="1"/>
            </p:nvSpPr>
            <p:spPr>
              <a:xfrm>
                <a:off x="121604" y="6366822"/>
                <a:ext cx="93864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6D0DA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1896</a:t>
                </a:r>
                <a:endParaRPr lang="zh-CN" altLang="en-US" sz="1800" b="0" cap="none" spc="0" dirty="0">
                  <a:ln w="0"/>
                  <a:solidFill>
                    <a:srgbClr val="C6D0DA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C212769-84D1-4B12-A927-32883B34594F}"/>
                  </a:ext>
                </a:extLst>
              </p:cNvPr>
              <p:cNvSpPr/>
              <p:nvPr userDrawn="1"/>
            </p:nvSpPr>
            <p:spPr>
              <a:xfrm>
                <a:off x="11195741" y="6366822"/>
                <a:ext cx="90146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9D3DD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SJTU</a:t>
                </a:r>
                <a:endParaRPr lang="zh-CN" altLang="en-US" sz="1800" b="0" cap="none" spc="0" dirty="0">
                  <a:ln w="0"/>
                  <a:solidFill>
                    <a:srgbClr val="C9D3DD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60854B86-6F10-4180-A679-E147D795AC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759" y="6214624"/>
                <a:ext cx="763839" cy="540000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2A8D605C-8A11-4874-AD0D-C364209E3BC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8538" y="6214624"/>
                <a:ext cx="381842" cy="540000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3C8263C-AE44-402F-A314-4E3160D98EA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951" y="6214624"/>
                <a:ext cx="763667" cy="540000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ADB8E38-DE0A-4506-BE6F-8441FAF09F15}"/>
                </a:ext>
              </a:extLst>
            </p:cNvPr>
            <p:cNvGrpSpPr/>
            <p:nvPr userDrawn="1"/>
          </p:nvGrpSpPr>
          <p:grpSpPr>
            <a:xfrm>
              <a:off x="-119062" y="6628418"/>
              <a:ext cx="12801601" cy="252412"/>
              <a:chOff x="-334836" y="4320033"/>
              <a:chExt cx="13395617" cy="451143"/>
            </a:xfrm>
            <a:effectLst>
              <a:reflection blurRad="6350" stA="50000" endA="300" endPos="55500" dist="50800" dir="5400000" sy="-100000" algn="bl" rotWithShape="0"/>
            </a:effectLst>
            <a:scene3d>
              <a:camera prst="perspectiveRelaxedModerately"/>
              <a:lightRig rig="contrasting" dir="t"/>
            </a:scene3d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4CD4A2B2-CB5F-4B21-B08D-E94C1202F68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713618" y="4320033"/>
                <a:ext cx="2347163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9DE37F8-88EF-4BAA-B0B1-602902DEDC0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21914" r="6898"/>
              <a:stretch/>
            </p:blipFill>
            <p:spPr>
              <a:xfrm>
                <a:off x="1728372" y="4320033"/>
                <a:ext cx="1670886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8ED5FC0-8676-4FBD-8979-EF1783F1061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-4857" r="4857"/>
              <a:stretch/>
            </p:blipFill>
            <p:spPr>
              <a:xfrm>
                <a:off x="-334836" y="4320033"/>
                <a:ext cx="2353260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0C6B451F-CF09-4575-B895-43B04433EE4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9368" r="-9368"/>
              <a:stretch/>
            </p:blipFill>
            <p:spPr>
              <a:xfrm>
                <a:off x="3399258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818B9103-6252-472C-86E0-59D6FFC4732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04844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7D93957-447B-4CAC-9D8D-BE52F45BF6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0536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860681C4-7D8C-456C-8D97-EEEB2173DE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905886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78A188A-5E96-4B87-8D9C-6BAB3A045AF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8924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</p:grpSp>
      </p:grpSp>
      <p:pic>
        <p:nvPicPr>
          <p:cNvPr id="32" name="图片 31" descr="图片包含 户外, 标牌, 黑色&#10;&#10;自动生成的说明">
            <a:extLst>
              <a:ext uri="{FF2B5EF4-FFF2-40B4-BE49-F238E27FC236}">
                <a16:creationId xmlns:a16="http://schemas.microsoft.com/office/drawing/2014/main" id="{B8E2A387-BC25-42E5-8439-B7508DC56A0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00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18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confont-11253-5330645">
            <a:extLst>
              <a:ext uri="{FF2B5EF4-FFF2-40B4-BE49-F238E27FC236}">
                <a16:creationId xmlns:a16="http://schemas.microsoft.com/office/drawing/2014/main" id="{97B5628B-4DEA-4902-9F58-42E3DAA88444}"/>
              </a:ext>
            </a:extLst>
          </p:cNvPr>
          <p:cNvSpPr/>
          <p:nvPr userDrawn="1"/>
        </p:nvSpPr>
        <p:spPr>
          <a:xfrm>
            <a:off x="931495" y="785354"/>
            <a:ext cx="10329011" cy="5348934"/>
          </a:xfrm>
          <a:custGeom>
            <a:avLst/>
            <a:gdLst>
              <a:gd name="connsiteX0" fmla="*/ 833 w 606721"/>
              <a:gd name="connsiteY0" fmla="*/ 44880 h 394602"/>
              <a:gd name="connsiteX1" fmla="*/ 287329 w 606721"/>
              <a:gd name="connsiteY1" fmla="*/ 223276 h 394602"/>
              <a:gd name="connsiteX2" fmla="*/ 288161 w 606721"/>
              <a:gd name="connsiteY2" fmla="*/ 223692 h 394602"/>
              <a:gd name="connsiteX3" fmla="*/ 289411 w 606721"/>
              <a:gd name="connsiteY3" fmla="*/ 224523 h 394602"/>
              <a:gd name="connsiteX4" fmla="*/ 295657 w 606721"/>
              <a:gd name="connsiteY4" fmla="*/ 227018 h 394602"/>
              <a:gd name="connsiteX5" fmla="*/ 296490 w 606721"/>
              <a:gd name="connsiteY5" fmla="*/ 227018 h 394602"/>
              <a:gd name="connsiteX6" fmla="*/ 303569 w 606721"/>
              <a:gd name="connsiteY6" fmla="*/ 227850 h 394602"/>
              <a:gd name="connsiteX7" fmla="*/ 310648 w 606721"/>
              <a:gd name="connsiteY7" fmla="*/ 227018 h 394602"/>
              <a:gd name="connsiteX8" fmla="*/ 311064 w 606721"/>
              <a:gd name="connsiteY8" fmla="*/ 227018 h 394602"/>
              <a:gd name="connsiteX9" fmla="*/ 317311 w 606721"/>
              <a:gd name="connsiteY9" fmla="*/ 224523 h 394602"/>
              <a:gd name="connsiteX10" fmla="*/ 318560 w 606721"/>
              <a:gd name="connsiteY10" fmla="*/ 223692 h 394602"/>
              <a:gd name="connsiteX11" fmla="*/ 319809 w 606721"/>
              <a:gd name="connsiteY11" fmla="*/ 223276 h 394602"/>
              <a:gd name="connsiteX12" fmla="*/ 605888 w 606721"/>
              <a:gd name="connsiteY12" fmla="*/ 44880 h 394602"/>
              <a:gd name="connsiteX13" fmla="*/ 606721 w 606721"/>
              <a:gd name="connsiteY13" fmla="*/ 54445 h 394602"/>
              <a:gd name="connsiteX14" fmla="*/ 606721 w 606721"/>
              <a:gd name="connsiteY14" fmla="*/ 340543 h 394602"/>
              <a:gd name="connsiteX15" fmla="*/ 552587 w 606721"/>
              <a:gd name="connsiteY15" fmla="*/ 394602 h 394602"/>
              <a:gd name="connsiteX16" fmla="*/ 54135 w 606721"/>
              <a:gd name="connsiteY16" fmla="*/ 394602 h 394602"/>
              <a:gd name="connsiteX17" fmla="*/ 0 w 606721"/>
              <a:gd name="connsiteY17" fmla="*/ 340543 h 394602"/>
              <a:gd name="connsiteX18" fmla="*/ 0 w 606721"/>
              <a:gd name="connsiteY18" fmla="*/ 54445 h 394602"/>
              <a:gd name="connsiteX19" fmla="*/ 833 w 606721"/>
              <a:gd name="connsiteY19" fmla="*/ 44880 h 394602"/>
              <a:gd name="connsiteX20" fmla="*/ 54126 w 606721"/>
              <a:gd name="connsiteY20" fmla="*/ 0 h 394602"/>
              <a:gd name="connsiteX21" fmla="*/ 552603 w 606721"/>
              <a:gd name="connsiteY21" fmla="*/ 0 h 394602"/>
              <a:gd name="connsiteX22" fmla="*/ 561348 w 606721"/>
              <a:gd name="connsiteY22" fmla="*/ 831 h 394602"/>
              <a:gd name="connsiteX23" fmla="*/ 303573 w 606721"/>
              <a:gd name="connsiteY23" fmla="*/ 161313 h 394602"/>
              <a:gd name="connsiteX24" fmla="*/ 45797 w 606721"/>
              <a:gd name="connsiteY24" fmla="*/ 831 h 394602"/>
              <a:gd name="connsiteX25" fmla="*/ 54126 w 606721"/>
              <a:gd name="connsiteY25" fmla="*/ 0 h 39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721" h="394602">
                <a:moveTo>
                  <a:pt x="833" y="44880"/>
                </a:moveTo>
                <a:lnTo>
                  <a:pt x="287329" y="223276"/>
                </a:lnTo>
                <a:cubicBezTo>
                  <a:pt x="287745" y="223692"/>
                  <a:pt x="287745" y="223692"/>
                  <a:pt x="288161" y="223692"/>
                </a:cubicBezTo>
                <a:cubicBezTo>
                  <a:pt x="288578" y="224108"/>
                  <a:pt x="288994" y="224108"/>
                  <a:pt x="289411" y="224523"/>
                </a:cubicBezTo>
                <a:cubicBezTo>
                  <a:pt x="291493" y="225355"/>
                  <a:pt x="293575" y="226187"/>
                  <a:pt x="295657" y="227018"/>
                </a:cubicBezTo>
                <a:cubicBezTo>
                  <a:pt x="296073" y="227018"/>
                  <a:pt x="296073" y="227018"/>
                  <a:pt x="296490" y="227018"/>
                </a:cubicBezTo>
                <a:cubicBezTo>
                  <a:pt x="298572" y="227434"/>
                  <a:pt x="301070" y="227850"/>
                  <a:pt x="303569" y="227850"/>
                </a:cubicBezTo>
                <a:cubicBezTo>
                  <a:pt x="305651" y="227850"/>
                  <a:pt x="308150" y="227434"/>
                  <a:pt x="310648" y="227018"/>
                </a:cubicBezTo>
                <a:cubicBezTo>
                  <a:pt x="310648" y="227018"/>
                  <a:pt x="311064" y="227018"/>
                  <a:pt x="311064" y="227018"/>
                </a:cubicBezTo>
                <a:cubicBezTo>
                  <a:pt x="313147" y="226187"/>
                  <a:pt x="315229" y="225355"/>
                  <a:pt x="317311" y="224523"/>
                </a:cubicBezTo>
                <a:cubicBezTo>
                  <a:pt x="317727" y="224108"/>
                  <a:pt x="318144" y="224108"/>
                  <a:pt x="318560" y="223692"/>
                </a:cubicBezTo>
                <a:cubicBezTo>
                  <a:pt x="318976" y="223692"/>
                  <a:pt x="319393" y="223692"/>
                  <a:pt x="319809" y="223276"/>
                </a:cubicBezTo>
                <a:lnTo>
                  <a:pt x="605888" y="44880"/>
                </a:lnTo>
                <a:cubicBezTo>
                  <a:pt x="606305" y="48207"/>
                  <a:pt x="606721" y="51118"/>
                  <a:pt x="606721" y="54445"/>
                </a:cubicBezTo>
                <a:lnTo>
                  <a:pt x="606721" y="340543"/>
                </a:lnTo>
                <a:cubicBezTo>
                  <a:pt x="606721" y="370483"/>
                  <a:pt x="582569" y="394602"/>
                  <a:pt x="552587" y="394602"/>
                </a:cubicBezTo>
                <a:lnTo>
                  <a:pt x="54135" y="394602"/>
                </a:lnTo>
                <a:cubicBezTo>
                  <a:pt x="24152" y="394602"/>
                  <a:pt x="0" y="370483"/>
                  <a:pt x="0" y="340543"/>
                </a:cubicBezTo>
                <a:lnTo>
                  <a:pt x="0" y="54445"/>
                </a:lnTo>
                <a:cubicBezTo>
                  <a:pt x="0" y="51118"/>
                  <a:pt x="417" y="48207"/>
                  <a:pt x="833" y="44880"/>
                </a:cubicBezTo>
                <a:close/>
                <a:moveTo>
                  <a:pt x="54126" y="0"/>
                </a:moveTo>
                <a:lnTo>
                  <a:pt x="552603" y="0"/>
                </a:lnTo>
                <a:cubicBezTo>
                  <a:pt x="555518" y="0"/>
                  <a:pt x="558433" y="416"/>
                  <a:pt x="561348" y="831"/>
                </a:cubicBezTo>
                <a:lnTo>
                  <a:pt x="303573" y="161313"/>
                </a:lnTo>
                <a:lnTo>
                  <a:pt x="45797" y="831"/>
                </a:lnTo>
                <a:cubicBezTo>
                  <a:pt x="48296" y="416"/>
                  <a:pt x="51211" y="0"/>
                  <a:pt x="54126" y="0"/>
                </a:cubicBezTo>
                <a:close/>
              </a:path>
            </a:pathLst>
          </a:custGeom>
          <a:blipFill dpi="0" rotWithShape="1">
            <a:blip r:embed="rId2">
              <a:alphaModFix amt="9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2805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232B6E3C-EDA9-473D-893D-CC1CA3F049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430031" y="2966452"/>
            <a:ext cx="5331939" cy="12026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3600" b="1">
                <a:solidFill>
                  <a:srgbClr val="3366AC"/>
                </a:solidFill>
              </a:defRPr>
            </a:lvl1pPr>
          </a:lstStyle>
          <a:p>
            <a:r>
              <a:rPr lang="zh-CN" altLang="en-US" dirty="0"/>
              <a:t>单击此处添加文字</a:t>
            </a:r>
          </a:p>
        </p:txBody>
      </p:sp>
      <p:pic>
        <p:nvPicPr>
          <p:cNvPr id="26" name="图片 25" descr="图片包含 户外, 标牌, 黑色&#10;&#10;自动生成的说明">
            <a:extLst>
              <a:ext uri="{FF2B5EF4-FFF2-40B4-BE49-F238E27FC236}">
                <a16:creationId xmlns:a16="http://schemas.microsoft.com/office/drawing/2014/main" id="{73C4D57C-77B3-4361-98AD-859E2FDC96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2028376"/>
            <a:ext cx="720000" cy="720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6456EE7-0996-45D5-8B52-10A61EE2FD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53829"/>
            <a:ext cx="12192000" cy="8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1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0040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建筑物&#10;&#10;自动生成的说明">
            <a:extLst>
              <a:ext uri="{FF2B5EF4-FFF2-40B4-BE49-F238E27FC236}">
                <a16:creationId xmlns:a16="http://schemas.microsoft.com/office/drawing/2014/main" id="{43ACB671-65C1-4A82-A9C3-944ADD8C28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0607FCC-5D03-40F9-93E9-4EC7E4D9A0F2}"/>
              </a:ext>
            </a:extLst>
          </p:cNvPr>
          <p:cNvSpPr/>
          <p:nvPr userDrawn="1"/>
        </p:nvSpPr>
        <p:spPr>
          <a:xfrm>
            <a:off x="0" y="2810176"/>
            <a:ext cx="12192000" cy="1283368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户外, 标牌, 黑色&#10;&#10;自动生成的说明">
            <a:extLst>
              <a:ext uri="{FF2B5EF4-FFF2-40B4-BE49-F238E27FC236}">
                <a16:creationId xmlns:a16="http://schemas.microsoft.com/office/drawing/2014/main" id="{A58D0205-E393-41A1-B50C-CD7415E2E8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30" y="1206906"/>
            <a:ext cx="1175340" cy="11753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C506219-C28B-4FCF-9870-B503F14B1A74}"/>
              </a:ext>
            </a:extLst>
          </p:cNvPr>
          <p:cNvSpPr/>
          <p:nvPr userDrawn="1"/>
        </p:nvSpPr>
        <p:spPr>
          <a:xfrm>
            <a:off x="0" y="418288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4D3CE6-4981-496B-BEA7-FE1213F035D6}"/>
              </a:ext>
            </a:extLst>
          </p:cNvPr>
          <p:cNvSpPr/>
          <p:nvPr userDrawn="1"/>
        </p:nvSpPr>
        <p:spPr>
          <a:xfrm>
            <a:off x="0" y="2675115"/>
            <a:ext cx="12192000" cy="4571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AE5583-E3AE-489E-8549-B122F6BB4E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51716"/>
          <a:stretch/>
        </p:blipFill>
        <p:spPr>
          <a:xfrm>
            <a:off x="5163231" y="0"/>
            <a:ext cx="1865538" cy="12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0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建筑物&#10;&#10;自动生成的说明">
            <a:extLst>
              <a:ext uri="{FF2B5EF4-FFF2-40B4-BE49-F238E27FC236}">
                <a16:creationId xmlns:a16="http://schemas.microsoft.com/office/drawing/2014/main" id="{96A456C2-727A-4F13-8F23-9FDE434EE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600"/>
            <a:ext cx="12372188" cy="39834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2C3D67-EED6-4C96-95B7-B853CFFB4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图片包含 户外, 标牌, 黑色&#10;&#10;自动生成的说明">
            <a:extLst>
              <a:ext uri="{FF2B5EF4-FFF2-40B4-BE49-F238E27FC236}">
                <a16:creationId xmlns:a16="http://schemas.microsoft.com/office/drawing/2014/main" id="{6BE5CC2F-529B-4261-BEFE-E08F8A8E6A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85" y="0"/>
            <a:ext cx="720000" cy="720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AA27FF-4D24-4D71-A42A-32E30AD5DCFF}"/>
              </a:ext>
            </a:extLst>
          </p:cNvPr>
          <p:cNvSpPr/>
          <p:nvPr userDrawn="1"/>
        </p:nvSpPr>
        <p:spPr>
          <a:xfrm>
            <a:off x="-3" y="2562394"/>
            <a:ext cx="12191999" cy="1201702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DD7CEF-E26C-450F-A0E3-BC28812142DF}"/>
              </a:ext>
            </a:extLst>
          </p:cNvPr>
          <p:cNvSpPr/>
          <p:nvPr userDrawn="1"/>
        </p:nvSpPr>
        <p:spPr>
          <a:xfrm>
            <a:off x="-4" y="2373481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295E269D-CDF8-40A9-8CDF-3AABFADCA49F}"/>
              </a:ext>
            </a:extLst>
          </p:cNvPr>
          <p:cNvSpPr/>
          <p:nvPr userDrawn="1"/>
        </p:nvSpPr>
        <p:spPr>
          <a:xfrm rot="5400000">
            <a:off x="5036822" y="131045"/>
            <a:ext cx="2118356" cy="1856273"/>
          </a:xfrm>
          <a:prstGeom prst="homePlate">
            <a:avLst>
              <a:gd name="adj" fmla="val 34883"/>
            </a:avLst>
          </a:prstGeom>
          <a:solidFill>
            <a:srgbClr val="004098"/>
          </a:solidFill>
        </p:spPr>
        <p:txBody>
          <a:bodyPr wrap="none" anchor="ctr">
            <a:noAutofit/>
          </a:bodyPr>
          <a:lstStyle/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8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6" name="图片 15" descr="图片包含 户外, 标牌, 黑色&#10;&#10;自动生成的说明">
            <a:extLst>
              <a:ext uri="{FF2B5EF4-FFF2-40B4-BE49-F238E27FC236}">
                <a16:creationId xmlns:a16="http://schemas.microsoft.com/office/drawing/2014/main" id="{38595F8F-A7A1-46FA-ABFD-340C45DA6D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46" y="192360"/>
            <a:ext cx="1606909" cy="16069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6FF6E3E-6706-4332-9557-670E6362B883}"/>
              </a:ext>
            </a:extLst>
          </p:cNvPr>
          <p:cNvSpPr/>
          <p:nvPr userDrawn="1"/>
        </p:nvSpPr>
        <p:spPr>
          <a:xfrm>
            <a:off x="1" y="3856996"/>
            <a:ext cx="12191999" cy="92734"/>
          </a:xfrm>
          <a:prstGeom prst="rect">
            <a:avLst/>
          </a:prstGeom>
          <a:solidFill>
            <a:srgbClr val="004098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49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81FC0AB-0F80-470F-8D0F-1814AF673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6CEBC6-4093-485D-865B-683A18A278E0}"/>
              </a:ext>
            </a:extLst>
          </p:cNvPr>
          <p:cNvGrpSpPr/>
          <p:nvPr userDrawn="1"/>
        </p:nvGrpSpPr>
        <p:grpSpPr>
          <a:xfrm>
            <a:off x="1" y="0"/>
            <a:ext cx="12192000" cy="720000"/>
            <a:chOff x="1440455" y="2421654"/>
            <a:chExt cx="9311089" cy="2954922"/>
          </a:xfrm>
        </p:grpSpPr>
        <p:sp>
          <p:nvSpPr>
            <p:cNvPr id="10" name="流程图: 过程 9">
              <a:extLst>
                <a:ext uri="{FF2B5EF4-FFF2-40B4-BE49-F238E27FC236}">
                  <a16:creationId xmlns:a16="http://schemas.microsoft.com/office/drawing/2014/main" id="{C08861C9-560D-406C-8B3A-C7C0F0FAFA90}"/>
                </a:ext>
              </a:extLst>
            </p:cNvPr>
            <p:cNvSpPr/>
            <p:nvPr/>
          </p:nvSpPr>
          <p:spPr>
            <a:xfrm>
              <a:off x="1440455" y="2421654"/>
              <a:ext cx="9311089" cy="2954922"/>
            </a:xfrm>
            <a:prstGeom prst="flowChartProcess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64000">
                  <a:srgbClr val="3366AC"/>
                </a:gs>
                <a:gs pos="0">
                  <a:srgbClr val="004098"/>
                </a:gs>
                <a:gs pos="81000">
                  <a:srgbClr val="4D79B7"/>
                </a:gs>
                <a:gs pos="37000">
                  <a:srgbClr val="1A53A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AD077B-5D83-4535-BEFA-251FCD02F2EF}"/>
                </a:ext>
              </a:extLst>
            </p:cNvPr>
            <p:cNvCxnSpPr>
              <a:cxnSpLocks/>
            </p:cNvCxnSpPr>
            <p:nvPr/>
          </p:nvCxnSpPr>
          <p:spPr>
            <a:xfrm>
              <a:off x="2064942" y="2677887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9767BBA-B4C5-4869-936B-1F1C96BD961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942" y="5179926"/>
              <a:ext cx="86674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A4BE4AEA-23A6-40D9-8EE9-B53007C5EB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0" y="6054766"/>
            <a:ext cx="12166903" cy="411617"/>
          </a:xfrm>
          <a:prstGeom prst="rect">
            <a:avLst/>
          </a:prstGeom>
        </p:spPr>
      </p:pic>
      <p:pic>
        <p:nvPicPr>
          <p:cNvPr id="16" name="图片 15" descr="图片包含 户外, 标牌, 黑色&#10;&#10;自动生成的说明">
            <a:extLst>
              <a:ext uri="{FF2B5EF4-FFF2-40B4-BE49-F238E27FC236}">
                <a16:creationId xmlns:a16="http://schemas.microsoft.com/office/drawing/2014/main" id="{CEF2F106-6D36-4DD5-9815-4A3454D5F5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5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498B3E8D-49F0-4138-B415-52FABD89BA80}"/>
              </a:ext>
            </a:extLst>
          </p:cNvPr>
          <p:cNvSpPr>
            <a:spLocks/>
          </p:cNvSpPr>
          <p:nvPr userDrawn="1"/>
        </p:nvSpPr>
        <p:spPr bwMode="auto">
          <a:xfrm>
            <a:off x="9380002" y="-3704"/>
            <a:ext cx="1947863" cy="2874963"/>
          </a:xfrm>
          <a:custGeom>
            <a:avLst/>
            <a:gdLst>
              <a:gd name="T0" fmla="*/ 0 w 1227"/>
              <a:gd name="T1" fmla="*/ 0 h 1811"/>
              <a:gd name="T2" fmla="*/ 1227 w 1227"/>
              <a:gd name="T3" fmla="*/ 0 h 1811"/>
              <a:gd name="T4" fmla="*/ 1227 w 1227"/>
              <a:gd name="T5" fmla="*/ 1811 h 1811"/>
              <a:gd name="T6" fmla="*/ 0 w 1227"/>
              <a:gd name="T7" fmla="*/ 0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27" h="1811">
                <a:moveTo>
                  <a:pt x="0" y="0"/>
                </a:moveTo>
                <a:lnTo>
                  <a:pt x="1227" y="0"/>
                </a:lnTo>
                <a:lnTo>
                  <a:pt x="1227" y="18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9804"/>
            </a:schemeClr>
          </a:solidFill>
          <a:ln w="6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904449-D5C5-4FD3-8F78-F4EF6C908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"/>
          <a:stretch/>
        </p:blipFill>
        <p:spPr>
          <a:xfrm>
            <a:off x="0" y="0"/>
            <a:ext cx="8457739" cy="6852458"/>
          </a:xfrm>
          <a:custGeom>
            <a:avLst/>
            <a:gdLst>
              <a:gd name="connsiteX0" fmla="*/ 0 w 8457739"/>
              <a:gd name="connsiteY0" fmla="*/ 0 h 6852458"/>
              <a:gd name="connsiteX1" fmla="*/ 4178729 w 8457739"/>
              <a:gd name="connsiteY1" fmla="*/ 0 h 6852458"/>
              <a:gd name="connsiteX2" fmla="*/ 8457739 w 8457739"/>
              <a:gd name="connsiteY2" fmla="*/ 6852458 h 6852458"/>
              <a:gd name="connsiteX3" fmla="*/ 0 w 8457739"/>
              <a:gd name="connsiteY3" fmla="*/ 6852458 h 685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7739" h="6852458">
                <a:moveTo>
                  <a:pt x="0" y="0"/>
                </a:moveTo>
                <a:lnTo>
                  <a:pt x="4178729" y="0"/>
                </a:lnTo>
                <a:lnTo>
                  <a:pt x="8457739" y="6852458"/>
                </a:lnTo>
                <a:lnTo>
                  <a:pt x="0" y="6852458"/>
                </a:lnTo>
                <a:close/>
              </a:path>
            </a:pathLst>
          </a:cu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0BDD45E6-B4E9-4F8B-9EED-FD4693E85669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8460052" cy="6861704"/>
          </a:xfrm>
          <a:custGeom>
            <a:avLst/>
            <a:gdLst>
              <a:gd name="T0" fmla="*/ 0 w 4326"/>
              <a:gd name="T1" fmla="*/ 0 h 3234"/>
              <a:gd name="T2" fmla="*/ 2135 w 4326"/>
              <a:gd name="T3" fmla="*/ 0 h 3234"/>
              <a:gd name="T4" fmla="*/ 4326 w 4326"/>
              <a:gd name="T5" fmla="*/ 3234 h 3234"/>
              <a:gd name="T6" fmla="*/ 0 w 4326"/>
              <a:gd name="T7" fmla="*/ 3234 h 3234"/>
              <a:gd name="T8" fmla="*/ 0 w 4326"/>
              <a:gd name="T9" fmla="*/ 0 h 3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26" h="3234">
                <a:moveTo>
                  <a:pt x="0" y="0"/>
                </a:moveTo>
                <a:lnTo>
                  <a:pt x="2135" y="0"/>
                </a:lnTo>
                <a:lnTo>
                  <a:pt x="4326" y="3234"/>
                </a:lnTo>
                <a:lnTo>
                  <a:pt x="0" y="323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57000"/>
            </a:sysClr>
          </a:solidFill>
          <a:ln w="6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008C9642-C122-49E8-9062-984F93E7F737}"/>
              </a:ext>
            </a:extLst>
          </p:cNvPr>
          <p:cNvSpPr/>
          <p:nvPr userDrawn="1"/>
        </p:nvSpPr>
        <p:spPr>
          <a:xfrm>
            <a:off x="5887468" y="4897596"/>
            <a:ext cx="2570271" cy="1966865"/>
          </a:xfrm>
          <a:prstGeom prst="triangle">
            <a:avLst>
              <a:gd name="adj" fmla="val 51849"/>
            </a:avLst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8668834-19BA-47B3-A02D-AE1B0EA73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3196" r="37111"/>
          <a:stretch/>
        </p:blipFill>
        <p:spPr>
          <a:xfrm>
            <a:off x="9699877" y="-3704"/>
            <a:ext cx="2492124" cy="5884732"/>
          </a:xfrm>
          <a:prstGeom prst="rect">
            <a:avLst/>
          </a:prstGeom>
        </p:spPr>
      </p:pic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C3FCE268-F8B2-48F7-8E94-A7393E50D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8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7D72E6A-6AB6-4B32-9DF8-C5C8BBDEFA41}"/>
              </a:ext>
            </a:extLst>
          </p:cNvPr>
          <p:cNvGrpSpPr/>
          <p:nvPr userDrawn="1"/>
        </p:nvGrpSpPr>
        <p:grpSpPr>
          <a:xfrm>
            <a:off x="1014413" y="1390384"/>
            <a:ext cx="5194594" cy="4077232"/>
            <a:chOff x="5253925" y="856186"/>
            <a:chExt cx="6555782" cy="514562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9519395-A4CF-4088-9B81-BB0C6C6B6C51}"/>
                </a:ext>
              </a:extLst>
            </p:cNvPr>
            <p:cNvGrpSpPr/>
            <p:nvPr/>
          </p:nvGrpSpPr>
          <p:grpSpPr>
            <a:xfrm>
              <a:off x="5455964" y="978526"/>
              <a:ext cx="6123124" cy="4900949"/>
              <a:chOff x="9144264" y="1395808"/>
              <a:chExt cx="5080440" cy="406638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D9AE3E12-CAE7-4B63-8BD9-12CB2C821333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0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7ACE286-1A48-4E4C-AD28-142EE738A2FE}"/>
                    </a:ext>
                  </a:extLst>
                </p:cNvPr>
                <p:cNvSpPr/>
                <p:nvPr/>
              </p:nvSpPr>
              <p:spPr>
                <a:xfrm>
                  <a:off x="0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Picture 53_1">
                  <a:extLst>
                    <a:ext uri="{FF2B5EF4-FFF2-40B4-BE49-F238E27FC236}">
                      <a16:creationId xmlns:a16="http://schemas.microsoft.com/office/drawing/2014/main" id="{5E4F8AF9-D6ED-498B-8565-5AFCB1F16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r="66667"/>
                <a:stretch>
                  <a:fillRect/>
                </a:stretch>
              </p:blipFill>
              <p:spPr>
                <a:xfrm>
                  <a:off x="0" y="850304"/>
                  <a:ext cx="2032176" cy="4066384"/>
                </a:xfrm>
                <a:prstGeom prst="rect">
                  <a:avLst/>
                </a:prstGeom>
                <a:sp3d z="-879958"/>
              </p:spPr>
            </p:pic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516E5F11-0EE3-4123-BEE5-D1F5FB3AD79A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1168229" y="850304"/>
                <a:chExt cx="5080440" cy="4066384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9693751A-DAD1-4FEF-8B5A-6DAC6D47377B}"/>
                    </a:ext>
                  </a:extLst>
                </p:cNvPr>
                <p:cNvSpPr/>
                <p:nvPr/>
              </p:nvSpPr>
              <p:spPr>
                <a:xfrm>
                  <a:off x="1168229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Picture 54_2">
                  <a:extLst>
                    <a:ext uri="{FF2B5EF4-FFF2-40B4-BE49-F238E27FC236}">
                      <a16:creationId xmlns:a16="http://schemas.microsoft.com/office/drawing/2014/main" id="{7F1B3EB4-5BAB-40F3-B222-99D91F8319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3333" r="33333"/>
                <a:stretch>
                  <a:fillRect/>
                </a:stretch>
              </p:blipFill>
              <p:spPr>
                <a:xfrm>
                  <a:off x="2692356" y="850304"/>
                  <a:ext cx="2032186" cy="4066384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5B7AABB5-24A3-4570-9CA9-1977F2BDFAF1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4368624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1738A7A-971E-4106-B557-37FBC391E875}"/>
                    </a:ext>
                  </a:extLst>
                </p:cNvPr>
                <p:cNvSpPr/>
                <p:nvPr/>
              </p:nvSpPr>
              <p:spPr>
                <a:xfrm>
                  <a:off x="4368624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Picture 55_3">
                  <a:extLst>
                    <a:ext uri="{FF2B5EF4-FFF2-40B4-BE49-F238E27FC236}">
                      <a16:creationId xmlns:a16="http://schemas.microsoft.com/office/drawing/2014/main" id="{9D6C89F8-995A-43A1-9DA9-243F462866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66667"/>
                <a:stretch>
                  <a:fillRect/>
                </a:stretch>
              </p:blipFill>
              <p:spPr>
                <a:xfrm>
                  <a:off x="7416888" y="850304"/>
                  <a:ext cx="2032176" cy="4066384"/>
                </a:xfrm>
                <a:prstGeom prst="rect">
                  <a:avLst/>
                </a:prstGeom>
                <a:sp3d z="879958"/>
              </p:spPr>
            </p:pic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76FAE95-CB28-4BE0-9740-60C629BBEF82}"/>
                </a:ext>
              </a:extLst>
            </p:cNvPr>
            <p:cNvGrpSpPr/>
            <p:nvPr/>
          </p:nvGrpSpPr>
          <p:grpSpPr>
            <a:xfrm>
              <a:off x="5253925" y="856186"/>
              <a:ext cx="6555782" cy="5145628"/>
              <a:chOff x="11322365" y="1920821"/>
              <a:chExt cx="4618120" cy="448094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F73A6D7-D426-44B5-BD7D-FB3F6E5B7F9C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0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2CC4F96-26C8-4485-AEF9-BD26914B5B5D}"/>
                    </a:ext>
                  </a:extLst>
                </p:cNvPr>
                <p:cNvSpPr/>
                <p:nvPr/>
              </p:nvSpPr>
              <p:spPr>
                <a:xfrm>
                  <a:off x="0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6" name="Picture 35_1">
                  <a:extLst>
                    <a:ext uri="{FF2B5EF4-FFF2-40B4-BE49-F238E27FC236}">
                      <a16:creationId xmlns:a16="http://schemas.microsoft.com/office/drawing/2014/main" id="{F9838FA3-C570-4275-8B0B-DE81CD0A3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66667"/>
                <a:stretch>
                  <a:fillRect/>
                </a:stretch>
              </p:blipFill>
              <p:spPr>
                <a:xfrm>
                  <a:off x="0" y="670463"/>
                  <a:ext cx="1847249" cy="4480948"/>
                </a:xfrm>
                <a:prstGeom prst="rect">
                  <a:avLst/>
                </a:prstGeom>
                <a:sp3d z="-799882"/>
              </p:spPr>
            </p:pic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3A48E0F-58DF-4727-9BC7-7522B2076E63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1276957" y="670463"/>
                <a:chExt cx="4618120" cy="4480948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353F63B1-505A-45F0-9F57-49E81D1D0304}"/>
                    </a:ext>
                  </a:extLst>
                </p:cNvPr>
                <p:cNvSpPr/>
                <p:nvPr/>
              </p:nvSpPr>
              <p:spPr>
                <a:xfrm>
                  <a:off x="1276957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4" name="Picture 36_2">
                  <a:extLst>
                    <a:ext uri="{FF2B5EF4-FFF2-40B4-BE49-F238E27FC236}">
                      <a16:creationId xmlns:a16="http://schemas.microsoft.com/office/drawing/2014/main" id="{6AE70169-1BF2-464C-9D54-1C29841AC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33333" r="33333"/>
                <a:stretch>
                  <a:fillRect/>
                </a:stretch>
              </p:blipFill>
              <p:spPr>
                <a:xfrm>
                  <a:off x="2662388" y="670463"/>
                  <a:ext cx="1847259" cy="4480948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6A8C704-BD5D-47FA-9084-E4A5720D5C44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4401152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12D1296-1C26-4863-9B91-81388799A80A}"/>
                    </a:ext>
                  </a:extLst>
                </p:cNvPr>
                <p:cNvSpPr/>
                <p:nvPr/>
              </p:nvSpPr>
              <p:spPr>
                <a:xfrm>
                  <a:off x="4401152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" name="Picture 37_3">
                  <a:extLst>
                    <a:ext uri="{FF2B5EF4-FFF2-40B4-BE49-F238E27FC236}">
                      <a16:creationId xmlns:a16="http://schemas.microsoft.com/office/drawing/2014/main" id="{84A8F402-6F55-4D77-B988-B3812F159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6667"/>
                <a:stretch>
                  <a:fillRect/>
                </a:stretch>
              </p:blipFill>
              <p:spPr>
                <a:xfrm>
                  <a:off x="7172023" y="670463"/>
                  <a:ext cx="1847249" cy="4480948"/>
                </a:xfrm>
                <a:prstGeom prst="rect">
                  <a:avLst/>
                </a:prstGeom>
                <a:sp3d z="799882"/>
              </p:spPr>
            </p:pic>
          </p:grpSp>
        </p:grp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A71990DC-D607-4F06-BD7F-936A6E3AD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2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8" r:id="rId2"/>
    <p:sldLayoutId id="2147483691" r:id="rId3"/>
    <p:sldLayoutId id="2147483686" r:id="rId4"/>
    <p:sldLayoutId id="2147483692" r:id="rId5"/>
    <p:sldLayoutId id="2147483700" r:id="rId6"/>
    <p:sldLayoutId id="2147483697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41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93" r:id="rId4"/>
    <p:sldLayoutId id="2147483684" r:id="rId5"/>
    <p:sldLayoutId id="2147483685" r:id="rId6"/>
    <p:sldLayoutId id="2147483689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6" userDrawn="1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82" userDrawn="1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27CD2E6-8829-4216-99DD-BEE3D727A3BF}"/>
              </a:ext>
            </a:extLst>
          </p:cNvPr>
          <p:cNvSpPr txBox="1">
            <a:spLocks/>
          </p:cNvSpPr>
          <p:nvPr/>
        </p:nvSpPr>
        <p:spPr>
          <a:xfrm>
            <a:off x="3430031" y="4053173"/>
            <a:ext cx="5331939" cy="9532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</a:rPr>
              <a:t>第五组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0A938B2-E07C-4B9F-AED6-EC1DDBA6D441}"/>
              </a:ext>
            </a:extLst>
          </p:cNvPr>
          <p:cNvSpPr txBox="1">
            <a:spLocks/>
          </p:cNvSpPr>
          <p:nvPr/>
        </p:nvSpPr>
        <p:spPr>
          <a:xfrm>
            <a:off x="0" y="2769884"/>
            <a:ext cx="12191999" cy="953271"/>
          </a:xfrm>
          <a:prstGeom prst="rect">
            <a:avLst/>
          </a:prstGeom>
          <a:solidFill>
            <a:schemeClr val="bg1">
              <a:alpha val="70000"/>
            </a:schemeClr>
          </a:solidFill>
          <a:effectLst/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dirty="0">
                <a:solidFill>
                  <a:srgbClr val="124D9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白云社区 构造迭代汇报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2703FF3E-AB4E-47CF-B6F5-D76DBBC56045}"/>
              </a:ext>
            </a:extLst>
          </p:cNvPr>
          <p:cNvSpPr txBox="1">
            <a:spLocks/>
          </p:cNvSpPr>
          <p:nvPr userDrawn="1"/>
        </p:nvSpPr>
        <p:spPr>
          <a:xfrm>
            <a:off x="2698949" y="5164897"/>
            <a:ext cx="6506817" cy="953271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+mn-ea"/>
                <a:ea typeface="+mn-ea"/>
              </a:rPr>
              <a:t> 吴基洋  陈梓钊  龚子钦 程凯文  朱楷文 </a:t>
            </a:r>
            <a:endParaRPr lang="en-US" altLang="zh-CN" sz="2800" dirty="0">
              <a:solidFill>
                <a:schemeClr val="bg1"/>
              </a:solidFill>
              <a:latin typeface="+mn-ea"/>
              <a:ea typeface="+mn-ea"/>
            </a:endParaRPr>
          </a:p>
          <a:p>
            <a:endParaRPr lang="en-US" altLang="zh-CN" sz="28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+mn-ea"/>
                <a:ea typeface="+mn-ea"/>
              </a:rPr>
              <a:t>2023.1.13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E6A29DF-96E4-4459-B5DC-D20DEA729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61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E18980-E58C-150E-1F1F-7A465BC5B7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CF5E5F-89FE-4B9C-941E-E27087219425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B5882E-05D2-84F3-152A-6056BE9D2E61}"/>
              </a:ext>
            </a:extLst>
          </p:cNvPr>
          <p:cNvSpPr txBox="1"/>
          <p:nvPr/>
        </p:nvSpPr>
        <p:spPr>
          <a:xfrm>
            <a:off x="606287" y="897029"/>
            <a:ext cx="10979426" cy="5632311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技术视图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8AEF7080-68E5-031E-4E83-585C5EB50AD8}"/>
              </a:ext>
            </a:extLst>
          </p:cNvPr>
          <p:cNvSpPr/>
          <p:nvPr/>
        </p:nvSpPr>
        <p:spPr>
          <a:xfrm>
            <a:off x="2495447" y="1121466"/>
            <a:ext cx="5961185" cy="1072662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6EBB664-10B4-101D-B265-306EEAD0405C}"/>
              </a:ext>
            </a:extLst>
          </p:cNvPr>
          <p:cNvSpPr/>
          <p:nvPr/>
        </p:nvSpPr>
        <p:spPr>
          <a:xfrm>
            <a:off x="2794386" y="1442385"/>
            <a:ext cx="1740877" cy="4308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Rounded MT Bold" panose="020F0704030504030204" pitchFamily="34" charset="0"/>
              </a:rPr>
              <a:t>Element-Plus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5CF959E-172B-70E0-77FD-786A7B52B591}"/>
              </a:ext>
            </a:extLst>
          </p:cNvPr>
          <p:cNvSpPr/>
          <p:nvPr/>
        </p:nvSpPr>
        <p:spPr>
          <a:xfrm>
            <a:off x="4933848" y="1442384"/>
            <a:ext cx="1318846" cy="430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Rounded MT Bold" panose="020F0704030504030204" pitchFamily="34" charset="0"/>
              </a:rPr>
              <a:t>Vue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FDFD89A-1ACA-2C6B-0DB2-68EB7F028F62}"/>
              </a:ext>
            </a:extLst>
          </p:cNvPr>
          <p:cNvSpPr/>
          <p:nvPr/>
        </p:nvSpPr>
        <p:spPr>
          <a:xfrm>
            <a:off x="6677656" y="1442383"/>
            <a:ext cx="1318846" cy="43082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Arial Rounded MT Bold" panose="020F0704030504030204" pitchFamily="34" charset="0"/>
              </a:rPr>
              <a:t>axios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78B47B1-A8FC-98BE-F931-E963506A94D7}"/>
              </a:ext>
            </a:extLst>
          </p:cNvPr>
          <p:cNvCxnSpPr/>
          <p:nvPr/>
        </p:nvCxnSpPr>
        <p:spPr>
          <a:xfrm>
            <a:off x="1862402" y="2633742"/>
            <a:ext cx="769326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B2CD5EF-EE04-67A1-D419-D446E4E7CBAD}"/>
              </a:ext>
            </a:extLst>
          </p:cNvPr>
          <p:cNvSpPr txBox="1"/>
          <p:nvPr/>
        </p:nvSpPr>
        <p:spPr>
          <a:xfrm>
            <a:off x="895980" y="1587455"/>
            <a:ext cx="67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50059F6-F9C1-A85C-E1F1-4F0F1263ABB7}"/>
              </a:ext>
            </a:extLst>
          </p:cNvPr>
          <p:cNvSpPr/>
          <p:nvPr/>
        </p:nvSpPr>
        <p:spPr>
          <a:xfrm>
            <a:off x="2680086" y="2835498"/>
            <a:ext cx="4290646" cy="2356336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B15B50-305B-53AD-F72E-28DD61595EF4}"/>
              </a:ext>
            </a:extLst>
          </p:cNvPr>
          <p:cNvSpPr txBox="1"/>
          <p:nvPr/>
        </p:nvSpPr>
        <p:spPr>
          <a:xfrm>
            <a:off x="2794386" y="295607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Spring Boot</a:t>
            </a:r>
            <a:endParaRPr lang="zh-CN" altLang="en-US" sz="1600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0F362FF7-D660-6714-0065-3AE168066B82}"/>
              </a:ext>
            </a:extLst>
          </p:cNvPr>
          <p:cNvSpPr/>
          <p:nvPr/>
        </p:nvSpPr>
        <p:spPr>
          <a:xfrm>
            <a:off x="4280286" y="2987562"/>
            <a:ext cx="1318846" cy="33855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Rounded MT Bold" panose="020F0704030504030204" pitchFamily="34" charset="0"/>
              </a:rPr>
              <a:t>Tomcat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CA00FE1A-C7AD-4386-17E4-4639DB9416AB}"/>
              </a:ext>
            </a:extLst>
          </p:cNvPr>
          <p:cNvSpPr/>
          <p:nvPr/>
        </p:nvSpPr>
        <p:spPr>
          <a:xfrm>
            <a:off x="4393118" y="2011502"/>
            <a:ext cx="205154" cy="870431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E4CDCBB-80FA-6E2F-FBF6-9F4418757EF4}"/>
              </a:ext>
            </a:extLst>
          </p:cNvPr>
          <p:cNvSpPr/>
          <p:nvPr/>
        </p:nvSpPr>
        <p:spPr>
          <a:xfrm>
            <a:off x="3857808" y="3628493"/>
            <a:ext cx="2165839" cy="502685"/>
          </a:xfrm>
          <a:prstGeom prst="roundRect">
            <a:avLst/>
          </a:prstGeom>
          <a:solidFill>
            <a:srgbClr val="33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Rounded MT Bold" panose="020F0704030504030204" pitchFamily="34" charset="0"/>
              </a:rPr>
              <a:t>Apache Shiro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E1266A8E-2ACE-41EB-1E76-DA4334A3F129}"/>
              </a:ext>
            </a:extLst>
          </p:cNvPr>
          <p:cNvSpPr/>
          <p:nvPr/>
        </p:nvSpPr>
        <p:spPr>
          <a:xfrm>
            <a:off x="3857807" y="4384200"/>
            <a:ext cx="2165839" cy="47917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Rounded MT Bold" panose="020F0704030504030204" pitchFamily="34" charset="0"/>
              </a:rPr>
              <a:t>Spring Data JPA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80844E8-5DD3-F645-D895-BD65DE044EAD}"/>
              </a:ext>
            </a:extLst>
          </p:cNvPr>
          <p:cNvCxnSpPr/>
          <p:nvPr/>
        </p:nvCxnSpPr>
        <p:spPr>
          <a:xfrm>
            <a:off x="2014802" y="5476588"/>
            <a:ext cx="769326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DD74B26-70BF-7EB4-38D5-12074D332644}"/>
              </a:ext>
            </a:extLst>
          </p:cNvPr>
          <p:cNvSpPr txBox="1"/>
          <p:nvPr/>
        </p:nvSpPr>
        <p:spPr>
          <a:xfrm>
            <a:off x="895980" y="3972314"/>
            <a:ext cx="67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9AFFFD5-0D74-3875-52DC-D4E460F28DDF}"/>
              </a:ext>
            </a:extLst>
          </p:cNvPr>
          <p:cNvSpPr txBox="1"/>
          <p:nvPr/>
        </p:nvSpPr>
        <p:spPr>
          <a:xfrm>
            <a:off x="783144" y="5865591"/>
            <a:ext cx="90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38" name="流程图: 磁盘 37">
            <a:extLst>
              <a:ext uri="{FF2B5EF4-FFF2-40B4-BE49-F238E27FC236}">
                <a16:creationId xmlns:a16="http://schemas.microsoft.com/office/drawing/2014/main" id="{040E68FF-AEAF-9223-F8B5-A0FDC0A3308E}"/>
              </a:ext>
            </a:extLst>
          </p:cNvPr>
          <p:cNvSpPr/>
          <p:nvPr/>
        </p:nvSpPr>
        <p:spPr>
          <a:xfrm>
            <a:off x="4426824" y="5768193"/>
            <a:ext cx="2165839" cy="668213"/>
          </a:xfrm>
          <a:prstGeom prst="flowChartMagneticDisk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Rounded MT Bold" panose="020F0704030504030204" pitchFamily="34" charset="0"/>
              </a:rPr>
              <a:t>MySQL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806D52-27F0-2DBC-FA28-42966221E5FC}"/>
              </a:ext>
            </a:extLst>
          </p:cNvPr>
          <p:cNvSpPr txBox="1"/>
          <p:nvPr/>
        </p:nvSpPr>
        <p:spPr>
          <a:xfrm>
            <a:off x="5930881" y="3025571"/>
            <a:ext cx="117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366AC"/>
                </a:solidFill>
              </a:rPr>
              <a:t>主服务器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824A6D92-70CD-7B2F-C68E-124A6703F88A}"/>
              </a:ext>
            </a:extLst>
          </p:cNvPr>
          <p:cNvSpPr/>
          <p:nvPr/>
        </p:nvSpPr>
        <p:spPr>
          <a:xfrm>
            <a:off x="7285508" y="3124038"/>
            <a:ext cx="2843100" cy="1590054"/>
          </a:xfrm>
          <a:prstGeom prst="round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箭头: 下 39">
            <a:extLst>
              <a:ext uri="{FF2B5EF4-FFF2-40B4-BE49-F238E27FC236}">
                <a16:creationId xmlns:a16="http://schemas.microsoft.com/office/drawing/2014/main" id="{785BFC54-7AE2-3996-EFEE-29CF080E813C}"/>
              </a:ext>
            </a:extLst>
          </p:cNvPr>
          <p:cNvSpPr/>
          <p:nvPr/>
        </p:nvSpPr>
        <p:spPr>
          <a:xfrm rot="16200000">
            <a:off x="7025544" y="3507736"/>
            <a:ext cx="205154" cy="870431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A874032-8737-5B03-6132-35C06345A723}"/>
              </a:ext>
            </a:extLst>
          </p:cNvPr>
          <p:cNvSpPr/>
          <p:nvPr/>
        </p:nvSpPr>
        <p:spPr>
          <a:xfrm>
            <a:off x="8355290" y="3543908"/>
            <a:ext cx="1318846" cy="33855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 Rounded MT Bold" panose="020F0704030504030204" pitchFamily="34" charset="0"/>
              </a:rPr>
              <a:t>Flask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20F62EE-4530-DA43-F217-98BBDAC19BF0}"/>
              </a:ext>
            </a:extLst>
          </p:cNvPr>
          <p:cNvSpPr txBox="1"/>
          <p:nvPr/>
        </p:nvSpPr>
        <p:spPr>
          <a:xfrm>
            <a:off x="7421343" y="3247013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Python</a:t>
            </a:r>
            <a:endParaRPr lang="zh-CN" altLang="en-US" sz="1600" dirty="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3A91E241-2CE3-131B-7A77-17D0AFF85AF0}"/>
              </a:ext>
            </a:extLst>
          </p:cNvPr>
          <p:cNvSpPr/>
          <p:nvPr/>
        </p:nvSpPr>
        <p:spPr>
          <a:xfrm>
            <a:off x="7835102" y="3952740"/>
            <a:ext cx="1915681" cy="41371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 Rounded MT Bold" panose="020F0704030504030204" pitchFamily="34" charset="0"/>
              </a:rPr>
              <a:t>各功能处理模块</a:t>
            </a:r>
          </a:p>
        </p:txBody>
      </p:sp>
      <p:cxnSp>
        <p:nvCxnSpPr>
          <p:cNvPr id="50" name="连接符: 曲线 49">
            <a:extLst>
              <a:ext uri="{FF2B5EF4-FFF2-40B4-BE49-F238E27FC236}">
                <a16:creationId xmlns:a16="http://schemas.microsoft.com/office/drawing/2014/main" id="{E735DB55-4F13-08C8-01A7-A1D8EEA7516C}"/>
              </a:ext>
            </a:extLst>
          </p:cNvPr>
          <p:cNvCxnSpPr>
            <a:cxnSpLocks/>
            <a:stCxn id="44" idx="2"/>
          </p:cNvCxnSpPr>
          <p:nvPr/>
        </p:nvCxnSpPr>
        <p:spPr>
          <a:xfrm rot="16200000" flipH="1">
            <a:off x="8869259" y="4290135"/>
            <a:ext cx="762496" cy="9151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05C1AE3F-8C71-248D-C330-1E19B49D850E}"/>
              </a:ext>
            </a:extLst>
          </p:cNvPr>
          <p:cNvSpPr txBox="1"/>
          <p:nvPr/>
        </p:nvSpPr>
        <p:spPr>
          <a:xfrm>
            <a:off x="9728253" y="4911484"/>
            <a:ext cx="969359" cy="9541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语义搜索、</a:t>
            </a:r>
            <a:endParaRPr lang="en-US" altLang="zh-CN" sz="1400" dirty="0"/>
          </a:p>
          <a:p>
            <a:r>
              <a:rPr lang="zh-CN" altLang="en-US" sz="1400" dirty="0"/>
              <a:t>推荐系统、</a:t>
            </a:r>
            <a:endParaRPr lang="en-US" altLang="zh-CN" sz="1400" dirty="0"/>
          </a:p>
          <a:p>
            <a:r>
              <a:rPr lang="zh-CN" altLang="en-US" sz="1400" dirty="0"/>
              <a:t>内容检测 </a:t>
            </a:r>
            <a:endParaRPr lang="en-US" altLang="zh-CN" sz="1400" dirty="0"/>
          </a:p>
          <a:p>
            <a:r>
              <a:rPr lang="en-US" altLang="zh-CN" sz="1400" dirty="0"/>
              <a:t>…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32C9161-57E9-D7C2-DAE9-88C5B26B4BE8}"/>
              </a:ext>
            </a:extLst>
          </p:cNvPr>
          <p:cNvSpPr txBox="1"/>
          <p:nvPr/>
        </p:nvSpPr>
        <p:spPr>
          <a:xfrm>
            <a:off x="9125325" y="3208016"/>
            <a:ext cx="1175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366AC"/>
                </a:solidFill>
              </a:rPr>
              <a:t>子服务器</a:t>
            </a:r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6A77EAC1-195D-A115-7216-B6ACE104BF2B}"/>
              </a:ext>
            </a:extLst>
          </p:cNvPr>
          <p:cNvSpPr/>
          <p:nvPr/>
        </p:nvSpPr>
        <p:spPr>
          <a:xfrm>
            <a:off x="5507347" y="4933430"/>
            <a:ext cx="205154" cy="870431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流程图: 磁盘 55">
            <a:extLst>
              <a:ext uri="{FF2B5EF4-FFF2-40B4-BE49-F238E27FC236}">
                <a16:creationId xmlns:a16="http://schemas.microsoft.com/office/drawing/2014/main" id="{00A9A932-800E-3342-7E57-15364A8EEEF1}"/>
              </a:ext>
            </a:extLst>
          </p:cNvPr>
          <p:cNvSpPr/>
          <p:nvPr/>
        </p:nvSpPr>
        <p:spPr>
          <a:xfrm>
            <a:off x="7280930" y="5668858"/>
            <a:ext cx="2165839" cy="668213"/>
          </a:xfrm>
          <a:prstGeom prst="flowChartMagneticDisk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Arial Rounded MT Bold" panose="020F0704030504030204" pitchFamily="34" charset="0"/>
              </a:rPr>
              <a:t>ElasticSearch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55" name="箭头: 下 54">
            <a:extLst>
              <a:ext uri="{FF2B5EF4-FFF2-40B4-BE49-F238E27FC236}">
                <a16:creationId xmlns:a16="http://schemas.microsoft.com/office/drawing/2014/main" id="{B1F2A13F-4160-B6E6-8216-BCEF956492C2}"/>
              </a:ext>
            </a:extLst>
          </p:cNvPr>
          <p:cNvSpPr/>
          <p:nvPr/>
        </p:nvSpPr>
        <p:spPr>
          <a:xfrm>
            <a:off x="8180934" y="4488487"/>
            <a:ext cx="198313" cy="1280920"/>
          </a:xfrm>
          <a:prstGeom prst="downArrow">
            <a:avLst/>
          </a:prstGeom>
          <a:ln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348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F6B22-746C-178D-C8E9-5FF865D2B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9B8F0F-9303-AF18-87AA-A525B101AF9C}"/>
              </a:ext>
            </a:extLst>
          </p:cNvPr>
          <p:cNvSpPr txBox="1"/>
          <p:nvPr/>
        </p:nvSpPr>
        <p:spPr>
          <a:xfrm>
            <a:off x="3048000" y="325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EF2DEB-0D0C-6FDD-B0FF-33CD0962F79F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：语义搜索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7E7EFF-40DC-A38D-4181-3D68C1B08FEB}"/>
              </a:ext>
            </a:extLst>
          </p:cNvPr>
          <p:cNvSpPr txBox="1"/>
          <p:nvPr/>
        </p:nvSpPr>
        <p:spPr>
          <a:xfrm>
            <a:off x="874645" y="1154239"/>
            <a:ext cx="3969026" cy="2585323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66AC"/>
                </a:solidFill>
                <a:latin typeface="+mn-ea"/>
              </a:rPr>
              <a:t>关键性：为什么要引入语义搜索？</a:t>
            </a:r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在医疗领域，往往患者在症状初期很难知道自己具体得了什么病。</a:t>
            </a: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输入自己的症状或者一些关键词，患者希望能够得到语义上的搜索结果。</a:t>
            </a: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比如：搜索：“我时常感觉自己变了一个人”</a:t>
            </a:r>
            <a:endParaRPr lang="en-US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                </a:t>
            </a:r>
            <a:r>
              <a:rPr lang="zh-CN" altLang="en-US" sz="1400" dirty="0">
                <a:latin typeface="+mn-ea"/>
              </a:rPr>
              <a:t>结果：“精神分裂症”、“抑郁性神   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                             经症”、“强迫症”。</a:t>
            </a:r>
            <a:endParaRPr lang="en-US" altLang="zh-CN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5F0935-8C34-1AE7-ECF3-D8C3117784E3}"/>
              </a:ext>
            </a:extLst>
          </p:cNvPr>
          <p:cNvSpPr txBox="1"/>
          <p:nvPr/>
        </p:nvSpPr>
        <p:spPr>
          <a:xfrm>
            <a:off x="5353877" y="1154239"/>
            <a:ext cx="5963478" cy="4955203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66AC"/>
                </a:solidFill>
                <a:latin typeface="+mn-ea"/>
              </a:rPr>
              <a:t>原理：句向量提取和相似度计算</a:t>
            </a:r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句向量提取：</a:t>
            </a:r>
            <a:r>
              <a:rPr lang="en-US" altLang="zh-CN" sz="1400" b="0" i="0" dirty="0">
                <a:solidFill>
                  <a:srgbClr val="404040"/>
                </a:solidFill>
                <a:effectLst/>
                <a:latin typeface="-apple-system"/>
              </a:rPr>
              <a:t>Sentence-Transformer </a:t>
            </a:r>
            <a:r>
              <a:rPr lang="zh-CN" altLang="en-US" sz="1400" b="0" i="0" dirty="0">
                <a:solidFill>
                  <a:srgbClr val="404040"/>
                </a:solidFill>
                <a:effectLst/>
                <a:latin typeface="-apple-system"/>
              </a:rPr>
              <a:t>，一个 </a:t>
            </a:r>
            <a:r>
              <a:rPr lang="en-US" altLang="zh-CN" sz="1400" b="0" i="0" dirty="0">
                <a:solidFill>
                  <a:srgbClr val="404040"/>
                </a:solidFill>
                <a:effectLst/>
                <a:latin typeface="-apple-system"/>
              </a:rPr>
              <a:t>python </a:t>
            </a:r>
            <a:r>
              <a:rPr lang="zh-CN" altLang="en-US" sz="1400" b="0" i="0" dirty="0">
                <a:solidFill>
                  <a:srgbClr val="404040"/>
                </a:solidFill>
                <a:effectLst/>
                <a:latin typeface="-apple-system"/>
              </a:rPr>
              <a:t>框架，用于句子和文本嵌入</a:t>
            </a: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。</a:t>
            </a: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404040"/>
                </a:solidFill>
                <a:effectLst/>
                <a:latin typeface="-apple-system"/>
              </a:rPr>
              <a:t>使用预训练模型：</a:t>
            </a:r>
            <a:r>
              <a:rPr lang="en-US" altLang="zh-C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paraphrase-multilingual-MiniLM-L12-v2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基于向量的搜索：</a:t>
            </a:r>
            <a:r>
              <a:rPr lang="en-US" altLang="zh-CN" sz="1400" dirty="0" err="1">
                <a:latin typeface="+mn-ea"/>
              </a:rPr>
              <a:t>ElasticSearch</a:t>
            </a:r>
            <a:r>
              <a:rPr lang="en-US" altLang="zh-CN" sz="1400" dirty="0">
                <a:latin typeface="+mn-ea"/>
              </a:rPr>
              <a:t> 7.13.0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通过句向量相似性，检索语料库中与输入最匹配的文本。</a:t>
            </a:r>
            <a:endParaRPr lang="en-US" altLang="zh-CN" sz="1400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07FB89-BD10-5678-0483-05FC12FAC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77" r="13063"/>
          <a:stretch/>
        </p:blipFill>
        <p:spPr>
          <a:xfrm>
            <a:off x="8743095" y="2868301"/>
            <a:ext cx="2372139" cy="20250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22AA14F-F991-0E9C-0EF0-26DA60063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855" y="3250960"/>
            <a:ext cx="2643761" cy="15128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546CB6C-CDAB-565A-6E83-0F4058A9F45B}"/>
              </a:ext>
            </a:extLst>
          </p:cNvPr>
          <p:cNvSpPr txBox="1"/>
          <p:nvPr/>
        </p:nvSpPr>
        <p:spPr>
          <a:xfrm>
            <a:off x="874645" y="3921096"/>
            <a:ext cx="3969026" cy="2154436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66AC"/>
                </a:solidFill>
                <a:latin typeface="+mn-ea"/>
              </a:rPr>
              <a:t>实现：</a:t>
            </a:r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使用 </a:t>
            </a:r>
            <a:r>
              <a:rPr lang="en-US" altLang="zh-CN" sz="1400" dirty="0">
                <a:latin typeface="+mn-ea"/>
              </a:rPr>
              <a:t>Flask </a:t>
            </a:r>
            <a:r>
              <a:rPr lang="zh-CN" altLang="en-US" sz="1400" dirty="0">
                <a:latin typeface="+mn-ea"/>
              </a:rPr>
              <a:t>框架开启语义搜索子服务器。</a:t>
            </a: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主服务器通过函数</a:t>
            </a:r>
            <a:r>
              <a:rPr lang="en-US" altLang="zh-CN" sz="1400" dirty="0" err="1">
                <a:latin typeface="+mn-ea"/>
              </a:rPr>
              <a:t>restTemplate.getForObjiect</a:t>
            </a:r>
            <a:r>
              <a:rPr lang="en-US" altLang="zh-CN" sz="1400" dirty="0">
                <a:latin typeface="+mn-ea"/>
              </a:rPr>
              <a:t>()</a:t>
            </a:r>
            <a:r>
              <a:rPr lang="zh-CN" altLang="en-US" sz="1400" dirty="0">
                <a:latin typeface="+mn-ea"/>
              </a:rPr>
              <a:t>将请求发送至子服务器。</a:t>
            </a: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/>
              <a:t>主服务器将结果返回至前端。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99520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F6B22-746C-178D-C8E9-5FF865D2B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9B8F0F-9303-AF18-87AA-A525B101AF9C}"/>
              </a:ext>
            </a:extLst>
          </p:cNvPr>
          <p:cNvSpPr txBox="1"/>
          <p:nvPr/>
        </p:nvSpPr>
        <p:spPr>
          <a:xfrm>
            <a:off x="3048000" y="325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EF2DEB-0D0C-6FDD-B0FF-33CD0962F79F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：内容检测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5F0935-8C34-1AE7-ECF3-D8C3117784E3}"/>
              </a:ext>
            </a:extLst>
          </p:cNvPr>
          <p:cNvSpPr txBox="1"/>
          <p:nvPr/>
        </p:nvSpPr>
        <p:spPr>
          <a:xfrm>
            <a:off x="391571" y="1142690"/>
            <a:ext cx="5406555" cy="5136214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66AC"/>
                </a:solidFill>
                <a:latin typeface="+mn-ea"/>
              </a:rPr>
              <a:t>图片内容检测</a:t>
            </a:r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用于检测图片是否含有违禁内容或包含广告等需要屏蔽的内容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模型：传统卷积网络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404040"/>
                </a:solidFill>
                <a:effectLst/>
                <a:latin typeface="+mn-ea"/>
              </a:rPr>
              <a:t>4</a:t>
            </a:r>
            <a:r>
              <a:rPr lang="zh-CN" altLang="en-US" sz="1400" b="0" i="0" dirty="0">
                <a:solidFill>
                  <a:srgbClr val="404040"/>
                </a:solidFill>
                <a:effectLst/>
                <a:latin typeface="+mn-ea"/>
              </a:rPr>
              <a:t>组卷积</a:t>
            </a:r>
            <a:r>
              <a:rPr lang="en-US" altLang="zh-CN" sz="1400" b="0" i="0" dirty="0">
                <a:solidFill>
                  <a:srgbClr val="404040"/>
                </a:solidFill>
                <a:effectLst/>
                <a:latin typeface="+mn-ea"/>
              </a:rPr>
              <a:t>+</a:t>
            </a:r>
            <a:r>
              <a:rPr lang="zh-CN" altLang="en-US" sz="1400" b="0" i="0" dirty="0">
                <a:solidFill>
                  <a:srgbClr val="404040"/>
                </a:solidFill>
                <a:effectLst/>
                <a:latin typeface="+mn-ea"/>
              </a:rPr>
              <a:t>最大池化层</a:t>
            </a:r>
            <a:endParaRPr lang="en-US" altLang="zh-CN" sz="1400" b="0" i="0" dirty="0">
              <a:solidFill>
                <a:srgbClr val="404040"/>
              </a:solidFill>
              <a:effectLst/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404040"/>
                </a:solidFill>
                <a:latin typeface="+mn-ea"/>
              </a:rPr>
              <a:t>2</a:t>
            </a:r>
            <a:r>
              <a:rPr lang="zh-CN" altLang="en-US" sz="1400" dirty="0">
                <a:solidFill>
                  <a:srgbClr val="404040"/>
                </a:solidFill>
                <a:latin typeface="+mn-ea"/>
              </a:rPr>
              <a:t>个全连接层</a:t>
            </a:r>
            <a:endParaRPr lang="en-US" altLang="zh-CN" sz="1400" dirty="0">
              <a:solidFill>
                <a:srgbClr val="40404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+mn-ea"/>
              </a:rPr>
              <a:t>使用</a:t>
            </a:r>
            <a:r>
              <a:rPr lang="en-US" altLang="zh-CN" sz="1400" dirty="0" err="1">
                <a:solidFill>
                  <a:srgbClr val="404040"/>
                </a:solidFill>
                <a:latin typeface="+mn-ea"/>
              </a:rPr>
              <a:t>Softmax</a:t>
            </a:r>
            <a:r>
              <a:rPr lang="zh-CN" altLang="en-US" sz="1400" dirty="0">
                <a:solidFill>
                  <a:srgbClr val="404040"/>
                </a:solidFill>
                <a:latin typeface="+mn-ea"/>
              </a:rPr>
              <a:t>函数输出该图片是否需要屏蔽的概率值</a:t>
            </a:r>
            <a:endParaRPr lang="en-US" altLang="zh-CN" sz="1400" dirty="0">
              <a:solidFill>
                <a:srgbClr val="40404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实现：</a:t>
            </a: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404040"/>
                </a:solidFill>
                <a:effectLst/>
                <a:latin typeface="-apple-system"/>
              </a:rPr>
              <a:t>使用</a:t>
            </a:r>
            <a:r>
              <a:rPr lang="en-US" altLang="zh-CN" sz="1400" b="0" i="0" dirty="0">
                <a:solidFill>
                  <a:srgbClr val="404040"/>
                </a:solidFill>
                <a:effectLst/>
                <a:latin typeface="-apple-system"/>
              </a:rPr>
              <a:t>Flask</a:t>
            </a:r>
            <a:r>
              <a:rPr lang="zh-CN" altLang="en-US" sz="1400" b="0" i="0" dirty="0">
                <a:solidFill>
                  <a:srgbClr val="404040"/>
                </a:solidFill>
                <a:effectLst/>
                <a:latin typeface="-apple-system"/>
              </a:rPr>
              <a:t>开启内容检测服务的服务器</a:t>
            </a: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主服务器传递需要鉴别的图片文件名</a:t>
            </a: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404040"/>
                </a:solidFill>
                <a:effectLst/>
                <a:latin typeface="-apple-system"/>
              </a:rPr>
              <a:t>内容检测服务器从指定文件夹中读取该图片</a:t>
            </a: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将图片数据输入到已训练的模型中</a:t>
            </a: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404040"/>
                </a:solidFill>
                <a:effectLst/>
                <a:latin typeface="-apple-system"/>
              </a:rPr>
              <a:t>根据输出的概率值判断是否需要屏蔽，并将结果返回至主服务器</a:t>
            </a: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15E589-FB7B-1EAD-A59C-763615CE8F35}"/>
              </a:ext>
            </a:extLst>
          </p:cNvPr>
          <p:cNvSpPr txBox="1"/>
          <p:nvPr/>
        </p:nvSpPr>
        <p:spPr>
          <a:xfrm>
            <a:off x="6393875" y="1142690"/>
            <a:ext cx="5406555" cy="5170646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66AC"/>
                </a:solidFill>
                <a:latin typeface="+mn-ea"/>
              </a:rPr>
              <a:t>文本内容检测</a:t>
            </a:r>
            <a:r>
              <a:rPr lang="en-US" altLang="zh-CN" b="1" dirty="0">
                <a:solidFill>
                  <a:srgbClr val="3366AC"/>
                </a:solidFill>
                <a:latin typeface="+mn-ea"/>
              </a:rPr>
              <a:t>+</a:t>
            </a:r>
            <a:r>
              <a:rPr lang="zh-CN" altLang="en-US" b="1" dirty="0">
                <a:solidFill>
                  <a:srgbClr val="3366AC"/>
                </a:solidFill>
                <a:latin typeface="+mn-ea"/>
              </a:rPr>
              <a:t>过滤</a:t>
            </a:r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+mn-ea"/>
              </a:rPr>
              <a:t>DFA filter</a:t>
            </a:r>
            <a:r>
              <a:rPr lang="zh-CN" altLang="en-US" sz="1400" dirty="0">
                <a:latin typeface="+mn-ea"/>
              </a:rPr>
              <a:t>：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通过确定性有限状态自动机</a:t>
            </a:r>
            <a:r>
              <a:rPr lang="en-US" altLang="zh-CN" sz="1400" dirty="0">
                <a:latin typeface="+mn-ea"/>
              </a:rPr>
              <a:t> (Deterministic Finite Automaton)</a:t>
            </a:r>
            <a:r>
              <a:rPr lang="zh-CN" altLang="en-US" sz="1400" dirty="0">
                <a:latin typeface="+mn-ea"/>
              </a:rPr>
              <a:t> 实现敏感词查找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对文本中的敏感词可使用</a:t>
            </a:r>
            <a:r>
              <a:rPr lang="en-US" altLang="zh-CN" sz="1400" dirty="0">
                <a:latin typeface="+mn-ea"/>
              </a:rPr>
              <a:t>*</a:t>
            </a:r>
            <a:r>
              <a:rPr lang="zh-CN" altLang="en-US" sz="1400" dirty="0">
                <a:latin typeface="+mn-ea"/>
              </a:rPr>
              <a:t>之类的符号进行替换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实现：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使用</a:t>
            </a:r>
            <a:r>
              <a:rPr lang="en-US" altLang="zh-CN" sz="1400" dirty="0">
                <a:latin typeface="+mn-ea"/>
              </a:rPr>
              <a:t>Flask</a:t>
            </a:r>
            <a:r>
              <a:rPr lang="zh-CN" altLang="en-US" sz="1400" dirty="0">
                <a:latin typeface="+mn-ea"/>
              </a:rPr>
              <a:t>开启内容检测服务的服务器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主服务器传递需要过滤的文本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内容检测服务器返回过滤后的文本</a:t>
            </a:r>
            <a:endParaRPr lang="en-US" altLang="zh-CN" sz="1400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0E52F30-B9F4-EB1B-A0E7-B1EAE4CC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243" y="2452744"/>
            <a:ext cx="3591945" cy="233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54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EF6B22-746C-178D-C8E9-5FF865D2B4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9B8F0F-9303-AF18-87AA-A525B101AF9C}"/>
              </a:ext>
            </a:extLst>
          </p:cNvPr>
          <p:cNvSpPr txBox="1"/>
          <p:nvPr/>
        </p:nvSpPr>
        <p:spPr>
          <a:xfrm>
            <a:off x="3048000" y="3250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EF2DEB-0D0C-6FDD-B0FF-33CD0962F79F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：推荐系统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5F0935-8C34-1AE7-ECF3-D8C3117784E3}"/>
              </a:ext>
            </a:extLst>
          </p:cNvPr>
          <p:cNvSpPr txBox="1"/>
          <p:nvPr/>
        </p:nvSpPr>
        <p:spPr>
          <a:xfrm>
            <a:off x="391571" y="1142690"/>
            <a:ext cx="5406555" cy="5136214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66AC"/>
                </a:solidFill>
                <a:latin typeface="+mn-ea"/>
              </a:rPr>
              <a:t>原理</a:t>
            </a:r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基于 </a:t>
            </a:r>
            <a:r>
              <a:rPr lang="en-US" altLang="zh-CN" sz="1400" dirty="0">
                <a:latin typeface="+mn-ea"/>
              </a:rPr>
              <a:t>[1] </a:t>
            </a:r>
            <a:r>
              <a:rPr lang="zh-CN" altLang="en-US" sz="1400" dirty="0">
                <a:latin typeface="+mn-ea"/>
              </a:rPr>
              <a:t>的 </a:t>
            </a:r>
            <a:r>
              <a:rPr lang="en-US" altLang="zh-CN" sz="1400" dirty="0">
                <a:latin typeface="+mn-ea"/>
              </a:rPr>
              <a:t>HRL-Rec </a:t>
            </a:r>
            <a:r>
              <a:rPr lang="zh-CN" altLang="en-US" sz="1400" dirty="0">
                <a:latin typeface="+mn-ea"/>
              </a:rPr>
              <a:t>算法的双层推荐系统结构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第一层推荐标签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第二层根据第一层推荐的标签推荐最终的 </a:t>
            </a:r>
            <a:r>
              <a:rPr lang="en-US" altLang="zh-CN" sz="1400" dirty="0">
                <a:latin typeface="+mn-ea"/>
              </a:rPr>
              <a:t>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基于用户的协同过滤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404040"/>
                </a:solidFill>
                <a:effectLst/>
                <a:latin typeface="+mn-ea"/>
              </a:rPr>
              <a:t>加速模型推理</a:t>
            </a:r>
            <a:endParaRPr lang="en-US" altLang="zh-CN" sz="1400" b="0" i="0" dirty="0">
              <a:solidFill>
                <a:srgbClr val="404040"/>
              </a:solidFill>
              <a:effectLst/>
              <a:latin typeface="-apple-system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36EC49-381C-CEC0-4C1E-9DA989428637}"/>
              </a:ext>
            </a:extLst>
          </p:cNvPr>
          <p:cNvSpPr txBox="1"/>
          <p:nvPr/>
        </p:nvSpPr>
        <p:spPr>
          <a:xfrm>
            <a:off x="574964" y="6363187"/>
            <a:ext cx="111371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Xie, R., Zhang, S., Wang, R., Xia, F., &amp; Lin, L. (2021). Hierarchical Reinforcement Learning for Integrated Recommendation. Proceedings of the AAAI Conference on Artificial Intelligence, 35(5), 4521-4528. https://doi.org/10.1609/aaai.v35i5.16580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AF83CC-A985-166A-9647-D00A1BED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0" y="2878771"/>
            <a:ext cx="5136160" cy="24863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61FED7B-9927-4E0D-DA10-C0EBF4345311}"/>
              </a:ext>
            </a:extLst>
          </p:cNvPr>
          <p:cNvSpPr txBox="1"/>
          <p:nvPr/>
        </p:nvSpPr>
        <p:spPr>
          <a:xfrm>
            <a:off x="6305526" y="1142690"/>
            <a:ext cx="5406554" cy="2870016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66AC"/>
                </a:solidFill>
                <a:latin typeface="+mn-ea"/>
              </a:rPr>
              <a:t>实现：</a:t>
            </a:r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使用 </a:t>
            </a:r>
            <a:r>
              <a:rPr lang="en-US" altLang="zh-CN" sz="1400" dirty="0">
                <a:latin typeface="+mn-ea"/>
              </a:rPr>
              <a:t>Flask </a:t>
            </a:r>
            <a:r>
              <a:rPr lang="zh-CN" altLang="en-US" sz="1400" dirty="0">
                <a:latin typeface="+mn-ea"/>
              </a:rPr>
              <a:t>开启推荐系统服务的服务器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主服务器根据不同的推荐方式向推荐系统服务器发送用户 </a:t>
            </a:r>
            <a:r>
              <a:rPr lang="en-US" altLang="zh-CN" sz="1400" dirty="0">
                <a:latin typeface="+mn-ea"/>
              </a:rPr>
              <a:t>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推荐系统服务器使用主服务器指定的推荐方式，从给定用户的推荐列表中选取指定数量的 </a:t>
            </a:r>
            <a:r>
              <a:rPr lang="en-US" altLang="zh-CN" sz="1400" dirty="0">
                <a:latin typeface="+mn-ea"/>
              </a:rPr>
              <a:t>item </a:t>
            </a:r>
            <a:r>
              <a:rPr lang="zh-CN" altLang="en-US" sz="1400" dirty="0">
                <a:latin typeface="+mn-ea"/>
              </a:rPr>
              <a:t>返回给主服务器</a:t>
            </a:r>
            <a:endParaRPr lang="en-US" altLang="zh-CN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若服务器维护的该用户的推荐列表不够返回的数量，则服务器调用模型生成新的推荐列表并接入原来列表，然后再返回指定数量的 </a:t>
            </a:r>
            <a:r>
              <a:rPr lang="en-US" altLang="zh-CN" sz="1400" dirty="0">
                <a:latin typeface="+mn-ea"/>
              </a:rPr>
              <a:t>item</a:t>
            </a:r>
            <a:endParaRPr lang="en-US" altLang="zh-CN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97948C-E992-3EE4-853B-BBA358086636}"/>
              </a:ext>
            </a:extLst>
          </p:cNvPr>
          <p:cNvSpPr txBox="1"/>
          <p:nvPr/>
        </p:nvSpPr>
        <p:spPr>
          <a:xfrm>
            <a:off x="6305526" y="4332217"/>
            <a:ext cx="5406554" cy="1946687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66AC"/>
                </a:solidFill>
                <a:latin typeface="+mn-ea"/>
              </a:rPr>
              <a:t>服务：</a:t>
            </a:r>
            <a:endParaRPr lang="en-US" altLang="zh-CN" b="1" dirty="0">
              <a:solidFill>
                <a:srgbClr val="3366AC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根据用户推荐可能感兴趣的案例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根据用户推荐可能感兴趣的问题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根据用户推荐可能感兴趣的回答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根据用户推荐可能感兴趣的用户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根据用户推荐可能感兴趣的标签</a:t>
            </a:r>
            <a:endParaRPr lang="en-US" altLang="zh-CN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B7DCC1-4BAF-6ED9-CD17-EEA85CAD230D}"/>
              </a:ext>
            </a:extLst>
          </p:cNvPr>
          <p:cNvSpPr txBox="1"/>
          <p:nvPr/>
        </p:nvSpPr>
        <p:spPr>
          <a:xfrm>
            <a:off x="304800" y="636318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[1]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7625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5FAD93-04DA-4E18-ACC2-29EBFF944712}"/>
              </a:ext>
            </a:extLst>
          </p:cNvPr>
          <p:cNvSpPr/>
          <p:nvPr/>
        </p:nvSpPr>
        <p:spPr>
          <a:xfrm>
            <a:off x="4655127" y="2014150"/>
            <a:ext cx="5902035" cy="971550"/>
          </a:xfrm>
          <a:prstGeom prst="rect">
            <a:avLst/>
          </a:prstGeom>
          <a:noFill/>
          <a:ln w="28575">
            <a:noFill/>
          </a:ln>
        </p:spPr>
        <p:txBody>
          <a:bodyPr wrap="none" lIns="0" tIns="0" rIns="0" bIns="0" rtlCol="0" anchor="ctr" anchorCtr="1">
            <a:no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D1EFA2-DA50-4EBA-8423-C3EC190EE5CD}"/>
              </a:ext>
            </a:extLst>
          </p:cNvPr>
          <p:cNvSpPr txBox="1"/>
          <p:nvPr/>
        </p:nvSpPr>
        <p:spPr>
          <a:xfrm>
            <a:off x="2009774" y="2216259"/>
            <a:ext cx="837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004098"/>
                </a:solidFill>
                <a:latin typeface="+mn-ea"/>
              </a:rPr>
              <a:t>03</a:t>
            </a: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022A32B6-C15E-440A-8073-6F6A87AAE1C9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pPr algn="r"/>
              <a:t>14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22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40DE6412-7105-4529-A8B5-0009CE517053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经验及教训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1304F0-CC34-40AE-8BD8-7150D0C4E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pPr/>
              <a:t>15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6E3715-F03A-9265-163A-A8EA94B00665}"/>
              </a:ext>
            </a:extLst>
          </p:cNvPr>
          <p:cNvSpPr txBox="1"/>
          <p:nvPr/>
        </p:nvSpPr>
        <p:spPr>
          <a:xfrm>
            <a:off x="783143" y="884282"/>
            <a:ext cx="844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合理评估任务的难度，避免产生进度风险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35E7D46-8FB8-6AC6-2F34-ADED8091D4DD}"/>
              </a:ext>
            </a:extLst>
          </p:cNvPr>
          <p:cNvSpPr txBox="1"/>
          <p:nvPr/>
        </p:nvSpPr>
        <p:spPr>
          <a:xfrm>
            <a:off x="783143" y="1407502"/>
            <a:ext cx="10395284" cy="580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对内容检测、推荐系统中遇到的困难估计不足，接口对接后出现问题等。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40AEDFA-7726-4A02-BF8B-28693FFD65B3}"/>
              </a:ext>
            </a:extLst>
          </p:cNvPr>
          <p:cNvSpPr txBox="1"/>
          <p:nvPr/>
        </p:nvSpPr>
        <p:spPr>
          <a:xfrm>
            <a:off x="780569" y="2309747"/>
            <a:ext cx="844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尽量采用低耦合的编程方式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CEDB0D-C53C-F98D-5A8F-828FCFD0B0DE}"/>
              </a:ext>
            </a:extLst>
          </p:cNvPr>
          <p:cNvSpPr txBox="1"/>
          <p:nvPr/>
        </p:nvSpPr>
        <p:spPr>
          <a:xfrm>
            <a:off x="783143" y="2832967"/>
            <a:ext cx="9774987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低耦合可以提高组员之间合作的效率，排查错误、作出修改和调整也更为方便。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54E33F-9144-C87F-C9A7-A36A51847AAD}"/>
              </a:ext>
            </a:extLst>
          </p:cNvPr>
          <p:cNvSpPr txBox="1"/>
          <p:nvPr/>
        </p:nvSpPr>
        <p:spPr>
          <a:xfrm>
            <a:off x="780569" y="4318650"/>
            <a:ext cx="844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善于搜索和阅读资料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D34E6C-4B07-F449-E4FA-4559774C83ED}"/>
              </a:ext>
            </a:extLst>
          </p:cNvPr>
          <p:cNvSpPr txBox="1"/>
          <p:nvPr/>
        </p:nvSpPr>
        <p:spPr>
          <a:xfrm>
            <a:off x="783143" y="4841870"/>
            <a:ext cx="10395284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网上的资料信息比较繁杂，除了要学会筛选有用的信息以外，很多时候要学着耐心地看官方文档。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259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5FAD93-04DA-4E18-ACC2-29EBFF944712}"/>
              </a:ext>
            </a:extLst>
          </p:cNvPr>
          <p:cNvSpPr/>
          <p:nvPr/>
        </p:nvSpPr>
        <p:spPr>
          <a:xfrm>
            <a:off x="4655127" y="2014150"/>
            <a:ext cx="5902035" cy="971550"/>
          </a:xfrm>
          <a:prstGeom prst="rect">
            <a:avLst/>
          </a:prstGeom>
          <a:noFill/>
          <a:ln w="28575">
            <a:noFill/>
          </a:ln>
        </p:spPr>
        <p:txBody>
          <a:bodyPr wrap="none" lIns="0" tIns="0" rIns="0" bIns="0" rtlCol="0" anchor="ctr" anchorCtr="1">
            <a:no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D1EFA2-DA50-4EBA-8423-C3EC190EE5CD}"/>
              </a:ext>
            </a:extLst>
          </p:cNvPr>
          <p:cNvSpPr txBox="1"/>
          <p:nvPr/>
        </p:nvSpPr>
        <p:spPr>
          <a:xfrm>
            <a:off x="2009774" y="2216259"/>
            <a:ext cx="837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004098"/>
                </a:solidFill>
                <a:latin typeface="+mn-ea"/>
              </a:rPr>
              <a:t>04</a:t>
            </a: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022A32B6-C15E-440A-8073-6F6A87AAE1C9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pPr algn="r"/>
              <a:t>16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97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87C1A51-5C7E-A350-BFB6-E8DF646094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5AC957-3373-358A-B946-E10AFE945058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组员分工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9F0FBB-5777-74AE-73B7-2EC514574EDC}"/>
              </a:ext>
            </a:extLst>
          </p:cNvPr>
          <p:cNvSpPr txBox="1"/>
          <p:nvPr/>
        </p:nvSpPr>
        <p:spPr>
          <a:xfrm>
            <a:off x="938129" y="1252122"/>
            <a:ext cx="94392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吴基洋：</a:t>
            </a:r>
            <a:r>
              <a:rPr lang="zh-CN" altLang="en-US" sz="2400" dirty="0"/>
              <a:t>用户相关（个人信息、私信、登陆注册、身份验证、关注等）的前端、后端的工作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/>
              <a:t>朱楷文：</a:t>
            </a:r>
            <a:r>
              <a:rPr lang="zh-CN" altLang="en-US" sz="2400" dirty="0"/>
              <a:t>问答相关（问题和回答的发布、评论、浏览、通知消息及界面美化等）的前端、后端的工作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/>
              <a:t>陈梓钊：</a:t>
            </a:r>
            <a:r>
              <a:rPr lang="zh-CN" altLang="en-US" sz="2400" dirty="0"/>
              <a:t>案例相关（案例的发布、浏览、编辑等）的前端、后端及语义搜索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/>
              <a:t>程凯文：</a:t>
            </a:r>
            <a:r>
              <a:rPr lang="zh-CN" altLang="en-US" sz="2400" dirty="0"/>
              <a:t>搜索相关（用户、案例、问答的模糊搜索）的前端、后端的工作，语义搜索，维护数据库内容</a:t>
            </a:r>
            <a:endParaRPr lang="en-US" altLang="zh-CN" sz="2400" dirty="0"/>
          </a:p>
          <a:p>
            <a:endParaRPr lang="en-US" altLang="zh-CN" sz="2400" b="1" dirty="0"/>
          </a:p>
          <a:p>
            <a:r>
              <a:rPr lang="zh-CN" altLang="en-US" sz="2400" b="1" dirty="0"/>
              <a:t>龚子钦：</a:t>
            </a:r>
            <a:r>
              <a:rPr lang="zh-CN" altLang="en-US" sz="2400" dirty="0"/>
              <a:t>登陆注册主页等的前端界面设计，开发推荐系统、检测系统</a:t>
            </a:r>
            <a:endParaRPr lang="zh-CN" altLang="en-US" sz="2400" b="1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0158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5FAD93-04DA-4E18-ACC2-29EBFF944712}"/>
              </a:ext>
            </a:extLst>
          </p:cNvPr>
          <p:cNvSpPr/>
          <p:nvPr/>
        </p:nvSpPr>
        <p:spPr>
          <a:xfrm>
            <a:off x="4655127" y="2014150"/>
            <a:ext cx="5902035" cy="971550"/>
          </a:xfrm>
          <a:prstGeom prst="rect">
            <a:avLst/>
          </a:prstGeom>
          <a:noFill/>
          <a:ln w="28575">
            <a:noFill/>
          </a:ln>
        </p:spPr>
        <p:txBody>
          <a:bodyPr wrap="none" lIns="0" tIns="0" rIns="0" bIns="0" rtlCol="0" anchor="ctr" anchorCtr="1">
            <a:no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系统演示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D1EFA2-DA50-4EBA-8423-C3EC190EE5CD}"/>
              </a:ext>
            </a:extLst>
          </p:cNvPr>
          <p:cNvSpPr txBox="1"/>
          <p:nvPr/>
        </p:nvSpPr>
        <p:spPr>
          <a:xfrm>
            <a:off x="2009774" y="2216259"/>
            <a:ext cx="837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004098"/>
                </a:solidFill>
                <a:latin typeface="+mn-ea"/>
              </a:rPr>
              <a:t>05</a:t>
            </a: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022A32B6-C15E-440A-8073-6F6A87AAE1C9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pPr algn="r"/>
              <a:t>18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5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056EC820-AA8D-4367-8D83-C39330495972}"/>
              </a:ext>
            </a:extLst>
          </p:cNvPr>
          <p:cNvSpPr txBox="1">
            <a:spLocks/>
          </p:cNvSpPr>
          <p:nvPr/>
        </p:nvSpPr>
        <p:spPr>
          <a:xfrm>
            <a:off x="4509741" y="2684224"/>
            <a:ext cx="3172518" cy="10628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42971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E599AC4-FA8A-40AB-AA10-84593D817DCA}"/>
              </a:ext>
            </a:extLst>
          </p:cNvPr>
          <p:cNvCxnSpPr>
            <a:cxnSpLocks/>
          </p:cNvCxnSpPr>
          <p:nvPr/>
        </p:nvCxnSpPr>
        <p:spPr>
          <a:xfrm>
            <a:off x="883403" y="3429000"/>
            <a:ext cx="5098943" cy="0"/>
          </a:xfrm>
          <a:prstGeom prst="line">
            <a:avLst/>
          </a:prstGeom>
          <a:noFill/>
          <a:ln w="38100" cap="flat" cmpd="sng" algn="ctr">
            <a:solidFill>
              <a:srgbClr val="004098"/>
            </a:solidFill>
            <a:prstDash val="sysDot"/>
          </a:ln>
          <a:effectLst/>
        </p:spPr>
      </p:cxnSp>
      <p:sp>
        <p:nvSpPr>
          <p:cNvPr id="48" name="TextBox 11">
            <a:extLst>
              <a:ext uri="{FF2B5EF4-FFF2-40B4-BE49-F238E27FC236}">
                <a16:creationId xmlns:a16="http://schemas.microsoft.com/office/drawing/2014/main" id="{050175F2-2E54-46F0-91D7-91200050B3C3}"/>
              </a:ext>
            </a:extLst>
          </p:cNvPr>
          <p:cNvSpPr txBox="1"/>
          <p:nvPr/>
        </p:nvSpPr>
        <p:spPr>
          <a:xfrm>
            <a:off x="1400844" y="2860885"/>
            <a:ext cx="151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6337"/>
            <a:r>
              <a:rPr lang="en-US" altLang="zh-CN" sz="240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BF8F548-CB9F-4656-B042-DA0E1FEBEA45}"/>
              </a:ext>
            </a:extLst>
          </p:cNvPr>
          <p:cNvSpPr/>
          <p:nvPr/>
        </p:nvSpPr>
        <p:spPr>
          <a:xfrm>
            <a:off x="3241401" y="2515775"/>
            <a:ext cx="2170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816337"/>
            <a:r>
              <a:rPr lang="zh-CN" altLang="en-US" sz="60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3151E22-3648-4A59-B97E-7BE411B6A659}"/>
              </a:ext>
            </a:extLst>
          </p:cNvPr>
          <p:cNvGrpSpPr/>
          <p:nvPr/>
        </p:nvGrpSpPr>
        <p:grpSpPr>
          <a:xfrm>
            <a:off x="6513855" y="1322409"/>
            <a:ext cx="4016304" cy="2596783"/>
            <a:chOff x="6322753" y="1097841"/>
            <a:chExt cx="4016304" cy="2596783"/>
          </a:xfrm>
          <a:solidFill>
            <a:srgbClr val="1A53A2"/>
          </a:solidFill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5753268-454E-4283-BE99-A8186946515A}"/>
                </a:ext>
              </a:extLst>
            </p:cNvPr>
            <p:cNvGrpSpPr/>
            <p:nvPr/>
          </p:nvGrpSpPr>
          <p:grpSpPr>
            <a:xfrm>
              <a:off x="6991054" y="1098294"/>
              <a:ext cx="3348003" cy="2595877"/>
              <a:chOff x="8639140" y="1098294"/>
              <a:chExt cx="1533924" cy="2595877"/>
            </a:xfrm>
            <a:grpFill/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1FE10A-48FB-4037-AC25-5DE40E7C173C}"/>
                  </a:ext>
                </a:extLst>
              </p:cNvPr>
              <p:cNvSpPr txBox="1"/>
              <p:nvPr userDrawn="1"/>
            </p:nvSpPr>
            <p:spPr>
              <a:xfrm>
                <a:off x="8639141" y="2171459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pPr algn="l"/>
                <a:r>
                  <a:rPr lang="zh-CN" altLang="en-US" b="1" dirty="0">
                    <a:sym typeface="微软雅黑" panose="020B0503020204020204" pitchFamily="34" charset="-122"/>
                  </a:rPr>
                  <a:t>架构与关键技术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F1842C4-9216-4A33-B4B6-C2D990D2679B}"/>
                  </a:ext>
                </a:extLst>
              </p:cNvPr>
              <p:cNvSpPr txBox="1"/>
              <p:nvPr userDrawn="1"/>
            </p:nvSpPr>
            <p:spPr>
              <a:xfrm>
                <a:off x="8639140" y="3244171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pPr algn="l"/>
                <a:r>
                  <a:rPr lang="zh-CN" altLang="en-US" b="1" dirty="0">
                    <a:sym typeface="微软雅黑" panose="020B0503020204020204" pitchFamily="34" charset="-122"/>
                  </a:rPr>
                  <a:t>经验教训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BF1435-E942-4F05-B03F-19D8D495FC66}"/>
                  </a:ext>
                </a:extLst>
              </p:cNvPr>
              <p:cNvSpPr txBox="1"/>
              <p:nvPr userDrawn="1"/>
            </p:nvSpPr>
            <p:spPr>
              <a:xfrm>
                <a:off x="8639141" y="1098294"/>
                <a:ext cx="1533922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zh-CN" altLang="en-US" sz="2800" b="1" kern="0" dirty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  <a:sym typeface="微软雅黑" panose="020B0503020204020204" pitchFamily="34" charset="-122"/>
                  </a:rPr>
                  <a:t>特色与创新点</a:t>
                </a:r>
              </a:p>
            </p:txBody>
          </p:sp>
        </p:grpSp>
        <p:sp>
          <p:nvSpPr>
            <p:cNvPr id="69" name="圆角矩形 83">
              <a:extLst>
                <a:ext uri="{FF2B5EF4-FFF2-40B4-BE49-F238E27FC236}">
                  <a16:creationId xmlns:a16="http://schemas.microsoft.com/office/drawing/2014/main" id="{238E2427-0895-48A6-8A7A-466938E1D5DF}"/>
                </a:ext>
              </a:extLst>
            </p:cNvPr>
            <p:cNvSpPr/>
            <p:nvPr/>
          </p:nvSpPr>
          <p:spPr>
            <a:xfrm>
              <a:off x="6322753" y="1097841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圆角矩形 83">
              <a:extLst>
                <a:ext uri="{FF2B5EF4-FFF2-40B4-BE49-F238E27FC236}">
                  <a16:creationId xmlns:a16="http://schemas.microsoft.com/office/drawing/2014/main" id="{01EA2BBF-F9B8-4363-99ED-620057DC9DDC}"/>
                </a:ext>
              </a:extLst>
            </p:cNvPr>
            <p:cNvSpPr/>
            <p:nvPr/>
          </p:nvSpPr>
          <p:spPr>
            <a:xfrm>
              <a:off x="6322753" y="2171006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圆角矩形 83">
              <a:extLst>
                <a:ext uri="{FF2B5EF4-FFF2-40B4-BE49-F238E27FC236}">
                  <a16:creationId xmlns:a16="http://schemas.microsoft.com/office/drawing/2014/main" id="{9A07D2EE-53FA-4D02-8899-10819B2665B0}"/>
                </a:ext>
              </a:extLst>
            </p:cNvPr>
            <p:cNvSpPr/>
            <p:nvPr/>
          </p:nvSpPr>
          <p:spPr>
            <a:xfrm>
              <a:off x="6322753" y="3244171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95D0D2A0-CEE6-4D0A-864F-442BA906FFA2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rgbClr val="004098"/>
                </a:solidFill>
              </a:rPr>
              <a:pPr algn="r"/>
              <a:t>2</a:t>
            </a:fld>
            <a:endParaRPr lang="zh-CN" altLang="en-US" dirty="0">
              <a:solidFill>
                <a:srgbClr val="004098"/>
              </a:solidFill>
            </a:endParaRPr>
          </a:p>
        </p:txBody>
      </p:sp>
      <p:sp>
        <p:nvSpPr>
          <p:cNvPr id="4" name="圆角矩形 83">
            <a:extLst>
              <a:ext uri="{FF2B5EF4-FFF2-40B4-BE49-F238E27FC236}">
                <a16:creationId xmlns:a16="http://schemas.microsoft.com/office/drawing/2014/main" id="{A0DDBDBD-7E5A-88A8-B734-7ECD074FF631}"/>
              </a:ext>
            </a:extLst>
          </p:cNvPr>
          <p:cNvSpPr/>
          <p:nvPr/>
        </p:nvSpPr>
        <p:spPr>
          <a:xfrm>
            <a:off x="6513855" y="4541904"/>
            <a:ext cx="450000" cy="450453"/>
          </a:xfrm>
          <a:prstGeom prst="roundRect">
            <a:avLst/>
          </a:prstGeom>
          <a:solidFill>
            <a:srgbClr val="1A53A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71A8B8B-BD9A-AB76-CA3E-31495B2600E0}"/>
              </a:ext>
            </a:extLst>
          </p:cNvPr>
          <p:cNvSpPr txBox="1"/>
          <p:nvPr/>
        </p:nvSpPr>
        <p:spPr>
          <a:xfrm>
            <a:off x="7182155" y="4542357"/>
            <a:ext cx="3348001" cy="4500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algn="ctr">
              <a:defRPr sz="2800" kern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algn="l"/>
            <a:r>
              <a:rPr lang="zh-CN" altLang="en-US" b="1" dirty="0">
                <a:sym typeface="微软雅黑" panose="020B0503020204020204" pitchFamily="34" charset="-122"/>
              </a:rPr>
              <a:t>成员分工</a:t>
            </a:r>
          </a:p>
        </p:txBody>
      </p:sp>
      <p:sp>
        <p:nvSpPr>
          <p:cNvPr id="8" name="圆角矩形 83">
            <a:extLst>
              <a:ext uri="{FF2B5EF4-FFF2-40B4-BE49-F238E27FC236}">
                <a16:creationId xmlns:a16="http://schemas.microsoft.com/office/drawing/2014/main" id="{02A372ED-A419-C393-3BF6-48A95650D421}"/>
              </a:ext>
            </a:extLst>
          </p:cNvPr>
          <p:cNvSpPr/>
          <p:nvPr/>
        </p:nvSpPr>
        <p:spPr>
          <a:xfrm>
            <a:off x="6513855" y="5615069"/>
            <a:ext cx="450000" cy="450453"/>
          </a:xfrm>
          <a:prstGeom prst="roundRect">
            <a:avLst/>
          </a:prstGeom>
          <a:solidFill>
            <a:srgbClr val="1A53A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1633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907076-C341-ED52-F0BB-9E678AEB0B81}"/>
              </a:ext>
            </a:extLst>
          </p:cNvPr>
          <p:cNvSpPr txBox="1"/>
          <p:nvPr/>
        </p:nvSpPr>
        <p:spPr>
          <a:xfrm>
            <a:off x="7182155" y="5614616"/>
            <a:ext cx="3348001" cy="4500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algn="ctr">
              <a:defRPr sz="2800" kern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defRPr>
            </a:lvl1pPr>
          </a:lstStyle>
          <a:p>
            <a:pPr algn="l"/>
            <a:r>
              <a:rPr lang="zh-CN" altLang="en-US" b="1" dirty="0">
                <a:sym typeface="微软雅黑" panose="020B0503020204020204" pitchFamily="34" charset="-122"/>
              </a:rPr>
              <a:t>系统演示</a:t>
            </a:r>
          </a:p>
        </p:txBody>
      </p:sp>
    </p:spTree>
    <p:extLst>
      <p:ext uri="{BB962C8B-B14F-4D97-AF65-F5344CB8AC3E}">
        <p14:creationId xmlns:p14="http://schemas.microsoft.com/office/powerpoint/2010/main" val="147328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5FAD93-04DA-4E18-ACC2-29EBFF944712}"/>
              </a:ext>
            </a:extLst>
          </p:cNvPr>
          <p:cNvSpPr/>
          <p:nvPr/>
        </p:nvSpPr>
        <p:spPr>
          <a:xfrm>
            <a:off x="4655127" y="2014150"/>
            <a:ext cx="5902035" cy="971550"/>
          </a:xfrm>
          <a:prstGeom prst="rect">
            <a:avLst/>
          </a:prstGeom>
          <a:noFill/>
          <a:ln w="28575">
            <a:noFill/>
          </a:ln>
        </p:spPr>
        <p:txBody>
          <a:bodyPr wrap="none" lIns="0" tIns="0" rIns="0" bIns="0" rtlCol="0" anchor="ctr" anchorCtr="1">
            <a:no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特色与创新点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D1EFA2-DA50-4EBA-8423-C3EC190EE5CD}"/>
              </a:ext>
            </a:extLst>
          </p:cNvPr>
          <p:cNvSpPr txBox="1"/>
          <p:nvPr/>
        </p:nvSpPr>
        <p:spPr>
          <a:xfrm>
            <a:off x="2009774" y="2216259"/>
            <a:ext cx="837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004098"/>
                </a:solidFill>
                <a:latin typeface="+mn-ea"/>
              </a:rPr>
              <a:t>01</a:t>
            </a:r>
            <a:endParaRPr lang="zh-CN" altLang="en-US" sz="4400" dirty="0">
              <a:solidFill>
                <a:srgbClr val="004098"/>
              </a:solidFill>
              <a:latin typeface="+mn-ea"/>
            </a:endParaRP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022A32B6-C15E-440A-8073-6F6A87AAE1C9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pPr algn="r"/>
              <a:t>3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692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40DE6412-7105-4529-A8B5-0009CE517053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功能丰富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1304F0-CC34-40AE-8BD8-7150D0C4E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pPr/>
              <a:t>4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8556ED-D9F9-F32E-81D8-3FBBF3AA0007}"/>
              </a:ext>
            </a:extLst>
          </p:cNvPr>
          <p:cNvSpPr txBox="1"/>
          <p:nvPr/>
        </p:nvSpPr>
        <p:spPr>
          <a:xfrm>
            <a:off x="513906" y="742239"/>
            <a:ext cx="11164187" cy="57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发布文章：</a:t>
            </a:r>
            <a:r>
              <a:rPr lang="zh-CN" altLang="en-US" sz="2400" dirty="0"/>
              <a:t>共享信息，发起提问，回答提问</a:t>
            </a:r>
            <a:endParaRPr lang="en-US" altLang="zh-CN" sz="2400" dirty="0"/>
          </a:p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评价文章：</a:t>
            </a:r>
            <a:r>
              <a:rPr lang="zh-CN" altLang="en-US" sz="2400" dirty="0"/>
              <a:t>点赞，收藏，关注，评论，点踩</a:t>
            </a:r>
            <a:endParaRPr lang="en-US" altLang="zh-CN" sz="2400" dirty="0"/>
          </a:p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搜索文章：</a:t>
            </a:r>
            <a:r>
              <a:rPr lang="zh-CN" altLang="en-US" sz="2400" dirty="0"/>
              <a:t>模糊搜索，语义搜索</a:t>
            </a:r>
            <a:endParaRPr lang="en-US" altLang="zh-CN" sz="2400" dirty="0"/>
          </a:p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用户互动：</a:t>
            </a:r>
            <a:r>
              <a:rPr lang="zh-CN" altLang="en-US" sz="2400" dirty="0"/>
              <a:t>回复评论，关注，私信</a:t>
            </a:r>
            <a:endParaRPr lang="en-US" altLang="zh-CN" sz="2400" dirty="0"/>
          </a:p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用户形象立体化：</a:t>
            </a:r>
            <a:r>
              <a:rPr lang="zh-CN" altLang="en-US" sz="2400" dirty="0"/>
              <a:t>个人信息维护，活动历史维护</a:t>
            </a:r>
            <a:endParaRPr lang="en-US" altLang="zh-CN" sz="2400" dirty="0"/>
          </a:p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推荐系统：</a:t>
            </a:r>
            <a:r>
              <a:rPr lang="zh-CN" altLang="en-US" sz="2400" dirty="0"/>
              <a:t>向用户推荐案例、问答、用户</a:t>
            </a:r>
            <a:endParaRPr lang="en-US" altLang="zh-CN" sz="2400" dirty="0"/>
          </a:p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检测系统：</a:t>
            </a:r>
            <a:r>
              <a:rPr lang="zh-CN" altLang="en-US" sz="2400" dirty="0"/>
              <a:t>自动屏蔽不当内容</a:t>
            </a:r>
            <a:endParaRPr lang="en-US" altLang="zh-CN" sz="2400" dirty="0"/>
          </a:p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社区管理：</a:t>
            </a:r>
            <a:r>
              <a:rPr lang="zh-CN" altLang="en-US" sz="2400" dirty="0"/>
              <a:t>管理员处理用户举报，可以禁言用户、删除文章</a:t>
            </a:r>
            <a:endParaRPr lang="en-US" altLang="zh-CN" sz="2400" dirty="0"/>
          </a:p>
          <a:p>
            <a:pPr marL="285750" indent="-28575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······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924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18233C-4247-4A3B-84AC-75EEA4629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pPr/>
              <a:t>5</a:t>
            </a:fld>
            <a:endParaRPr lang="zh-CN" altLang="en-US" sz="1800">
              <a:solidFill>
                <a:srgbClr val="004098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9EDC81D-98FD-4494-93E4-6910158A5C19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用户友好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A66F83F-862E-4745-6AE2-0C10BAABA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87" y="1306786"/>
            <a:ext cx="3361201" cy="2003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4D65182-1A92-F0D7-5493-30D5F78F1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65" y="3649713"/>
            <a:ext cx="2649444" cy="244143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425E487-C353-B1B8-53A2-498FDE37F7E7}"/>
              </a:ext>
            </a:extLst>
          </p:cNvPr>
          <p:cNvSpPr/>
          <p:nvPr/>
        </p:nvSpPr>
        <p:spPr>
          <a:xfrm>
            <a:off x="1033982" y="1897564"/>
            <a:ext cx="5008583" cy="12709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帮助用户迅速识别页面主要元素，了解主要功能。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F4EE842-AF8B-E122-FA50-4F5C2C52AFAA}"/>
              </a:ext>
            </a:extLst>
          </p:cNvPr>
          <p:cNvSpPr/>
          <p:nvPr/>
        </p:nvSpPr>
        <p:spPr>
          <a:xfrm>
            <a:off x="1033982" y="1269000"/>
            <a:ext cx="5008583" cy="59346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界面简约美观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E618E39-F89D-4E44-876D-1BF889177DCB}"/>
              </a:ext>
            </a:extLst>
          </p:cNvPr>
          <p:cNvSpPr/>
          <p:nvPr/>
        </p:nvSpPr>
        <p:spPr>
          <a:xfrm>
            <a:off x="1033982" y="4121811"/>
            <a:ext cx="5008583" cy="1467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 anchorCtr="0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以清晰醒目的文字、图标、颜色等帮助用户了解功能。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473F400-BDCE-05A8-0434-8EA04816B768}"/>
              </a:ext>
            </a:extLst>
          </p:cNvPr>
          <p:cNvSpPr/>
          <p:nvPr/>
        </p:nvSpPr>
        <p:spPr>
          <a:xfrm>
            <a:off x="1033982" y="3493247"/>
            <a:ext cx="5008583" cy="59346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功能引导完善</a:t>
            </a:r>
          </a:p>
        </p:txBody>
      </p:sp>
    </p:spTree>
    <p:extLst>
      <p:ext uri="{BB962C8B-B14F-4D97-AF65-F5344CB8AC3E}">
        <p14:creationId xmlns:p14="http://schemas.microsoft.com/office/powerpoint/2010/main" val="428253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40DE6412-7105-4529-A8B5-0009CE517053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健壮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1304F0-CC34-40AE-8BD8-7150D0C4E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pPr/>
              <a:t>6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8556ED-D9F9-F32E-81D8-3FBBF3AA0007}"/>
              </a:ext>
            </a:extLst>
          </p:cNvPr>
          <p:cNvSpPr txBox="1"/>
          <p:nvPr/>
        </p:nvSpPr>
        <p:spPr>
          <a:xfrm>
            <a:off x="513906" y="742239"/>
            <a:ext cx="11164187" cy="192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CN" altLang="en-US" sz="2400" b="1" dirty="0"/>
              <a:t>充分考虑意外情况下 （如并发）备选流的处理</a:t>
            </a:r>
            <a:endParaRPr lang="en-US" altLang="zh-CN" sz="2400" b="1" dirty="0"/>
          </a:p>
          <a:p>
            <a:pPr>
              <a:lnSpc>
                <a:spcPts val="5000"/>
              </a:lnSpc>
            </a:pPr>
            <a:r>
              <a:rPr lang="zh-CN" altLang="en-US" sz="2400" dirty="0"/>
              <a:t>例：用户 </a:t>
            </a:r>
            <a:r>
              <a:rPr lang="en-US" altLang="zh-CN" sz="2400" dirty="0"/>
              <a:t>B </a:t>
            </a:r>
            <a:r>
              <a:rPr lang="zh-CN" altLang="en-US" sz="2400" dirty="0"/>
              <a:t>回答用户 </a:t>
            </a:r>
            <a:r>
              <a:rPr lang="en-US" altLang="zh-CN" sz="2400" dirty="0"/>
              <a:t>A </a:t>
            </a:r>
            <a:r>
              <a:rPr lang="zh-CN" altLang="en-US" sz="2400" dirty="0"/>
              <a:t>的问题，在进入回答界面后，用户 </a:t>
            </a:r>
            <a:r>
              <a:rPr lang="en-US" altLang="zh-CN" sz="2400" dirty="0"/>
              <a:t>A </a:t>
            </a:r>
            <a:r>
              <a:rPr lang="zh-CN" altLang="en-US" sz="2400" dirty="0"/>
              <a:t>删除了该问题，此时用户 </a:t>
            </a:r>
            <a:r>
              <a:rPr lang="en-US" altLang="zh-CN" sz="2400" dirty="0"/>
              <a:t>B </a:t>
            </a:r>
            <a:r>
              <a:rPr lang="zh-CN" altLang="en-US" sz="2400" dirty="0"/>
              <a:t>提交回答后，将被告知问题已被删除。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CABB07-1A46-7DE8-57C7-63FB562C6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420" y="2949825"/>
            <a:ext cx="5284659" cy="35652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2035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40DE6412-7105-4529-A8B5-0009CE517053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1304F0-CC34-40AE-8BD8-7150D0C4E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pPr/>
              <a:t>7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8556ED-D9F9-F32E-81D8-3FBBF3AA0007}"/>
              </a:ext>
            </a:extLst>
          </p:cNvPr>
          <p:cNvSpPr txBox="1"/>
          <p:nvPr/>
        </p:nvSpPr>
        <p:spPr>
          <a:xfrm>
            <a:off x="513906" y="742239"/>
            <a:ext cx="10937359" cy="192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CN" altLang="en-US" sz="2400" b="1" dirty="0"/>
              <a:t>充分考虑可能的恶意攻击，保护用户数据</a:t>
            </a:r>
            <a:endParaRPr lang="en-US" altLang="zh-CN" sz="2400" b="1" dirty="0"/>
          </a:p>
          <a:p>
            <a:pPr>
              <a:lnSpc>
                <a:spcPts val="5000"/>
              </a:lnSpc>
            </a:pPr>
            <a:r>
              <a:rPr lang="zh-CN" altLang="en-US" sz="2400" dirty="0"/>
              <a:t>例：案例被发布者关闭后，他人将无法通过网页查看。若攻击者直接访问 </a:t>
            </a:r>
            <a:r>
              <a:rPr lang="en-US" altLang="zh-CN" sz="2400" dirty="0"/>
              <a:t>URL </a:t>
            </a:r>
            <a:r>
              <a:rPr lang="zh-CN" altLang="en-US" sz="2400" dirty="0"/>
              <a:t>发送网络请求，也会被后端拦截器拦截。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0B0CD-24FF-F24B-2AB6-18CC3804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683" y="3153022"/>
            <a:ext cx="8545118" cy="2876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56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5FAD93-04DA-4E18-ACC2-29EBFF944712}"/>
              </a:ext>
            </a:extLst>
          </p:cNvPr>
          <p:cNvSpPr/>
          <p:nvPr/>
        </p:nvSpPr>
        <p:spPr>
          <a:xfrm>
            <a:off x="4655127" y="2014150"/>
            <a:ext cx="5902035" cy="971550"/>
          </a:xfrm>
          <a:prstGeom prst="rect">
            <a:avLst/>
          </a:prstGeom>
          <a:noFill/>
          <a:ln w="28575">
            <a:noFill/>
          </a:ln>
        </p:spPr>
        <p:txBody>
          <a:bodyPr wrap="none" lIns="0" tIns="0" rIns="0" bIns="0" rtlCol="0" anchor="ctr" anchorCtr="1">
            <a:no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架构与关键技术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D1EFA2-DA50-4EBA-8423-C3EC190EE5CD}"/>
              </a:ext>
            </a:extLst>
          </p:cNvPr>
          <p:cNvSpPr txBox="1"/>
          <p:nvPr/>
        </p:nvSpPr>
        <p:spPr>
          <a:xfrm>
            <a:off x="2009774" y="2216259"/>
            <a:ext cx="837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004098"/>
                </a:solidFill>
                <a:latin typeface="+mn-ea"/>
              </a:rPr>
              <a:t>02</a:t>
            </a:r>
            <a:endParaRPr lang="zh-CN" altLang="en-US" sz="4400" dirty="0">
              <a:solidFill>
                <a:srgbClr val="004098"/>
              </a:solidFill>
              <a:latin typeface="+mn-ea"/>
            </a:endParaRPr>
          </a:p>
        </p:txBody>
      </p:sp>
      <p:sp>
        <p:nvSpPr>
          <p:cNvPr id="6" name="灯片编号占位符 1">
            <a:extLst>
              <a:ext uri="{FF2B5EF4-FFF2-40B4-BE49-F238E27FC236}">
                <a16:creationId xmlns:a16="http://schemas.microsoft.com/office/drawing/2014/main" id="{022A32B6-C15E-440A-8073-6F6A87AAE1C9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chemeClr val="bg1"/>
                </a:solidFill>
              </a:rPr>
              <a:pPr algn="r"/>
              <a:t>8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1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>
            <a:extLst>
              <a:ext uri="{FF2B5EF4-FFF2-40B4-BE49-F238E27FC236}">
                <a16:creationId xmlns:a16="http://schemas.microsoft.com/office/drawing/2014/main" id="{40DE6412-7105-4529-A8B5-0009CE517053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软件架构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1304F0-CC34-40AE-8BD8-7150D0C4E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/>
          <a:p>
            <a:fld id="{548644C6-89F0-466C-949F-E70AD72679A8}" type="slidenum">
              <a:rPr lang="zh-CN" altLang="en-US" sz="1800">
                <a:solidFill>
                  <a:srgbClr val="004098"/>
                </a:solidFill>
              </a:rPr>
              <a:pPr/>
              <a:t>9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AFF01B-1A0E-F8DA-5267-3DB91138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208" y="1562109"/>
            <a:ext cx="762189" cy="16443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F5FE82-8E22-9B17-2529-E0018321E152}"/>
              </a:ext>
            </a:extLst>
          </p:cNvPr>
          <p:cNvSpPr txBox="1"/>
          <p:nvPr/>
        </p:nvSpPr>
        <p:spPr>
          <a:xfrm>
            <a:off x="3159533" y="992576"/>
            <a:ext cx="8374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3366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3Tiers</a:t>
            </a:r>
            <a:endParaRPr lang="zh-CN" altLang="en-US" sz="1100" b="1" dirty="0">
              <a:solidFill>
                <a:srgbClr val="3366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05B78-4DB4-CAC8-0662-AB4E08D09E98}"/>
              </a:ext>
            </a:extLst>
          </p:cNvPr>
          <p:cNvSpPr txBox="1"/>
          <p:nvPr/>
        </p:nvSpPr>
        <p:spPr>
          <a:xfrm>
            <a:off x="1636644" y="951715"/>
            <a:ext cx="3969026" cy="2585323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逻辑视图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857E02-7658-D290-12C6-F75F6991D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258" y="1278263"/>
            <a:ext cx="714742" cy="5964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85554D-401E-E4E8-DEE2-CEB5F9F91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397" y="1884702"/>
            <a:ext cx="1886374" cy="7258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A33951-3221-FC7F-99D1-F5C1FE719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373" y="2717352"/>
            <a:ext cx="1520511" cy="3670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FF4287A-FB82-8FD0-63E0-98021873A7D3}"/>
              </a:ext>
            </a:extLst>
          </p:cNvPr>
          <p:cNvSpPr txBox="1"/>
          <p:nvPr/>
        </p:nvSpPr>
        <p:spPr>
          <a:xfrm>
            <a:off x="6116660" y="951715"/>
            <a:ext cx="4062023" cy="2585323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部署视图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A991E4-17F7-F459-4413-DC965345A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315" y="1398232"/>
            <a:ext cx="2623766" cy="200620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13AFA74-1439-602F-67B9-B268F2CD56FF}"/>
              </a:ext>
            </a:extLst>
          </p:cNvPr>
          <p:cNvSpPr txBox="1"/>
          <p:nvPr/>
        </p:nvSpPr>
        <p:spPr>
          <a:xfrm>
            <a:off x="6150138" y="3850953"/>
            <a:ext cx="4068242" cy="2585323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进程视图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656882-1F47-5754-45CC-08833D4AC1B9}"/>
              </a:ext>
            </a:extLst>
          </p:cNvPr>
          <p:cNvSpPr txBox="1"/>
          <p:nvPr/>
        </p:nvSpPr>
        <p:spPr>
          <a:xfrm>
            <a:off x="8320739" y="1019023"/>
            <a:ext cx="10403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3366AC"/>
                </a:solidFill>
              </a:rPr>
              <a:t>B/S</a:t>
            </a:r>
            <a:r>
              <a:rPr lang="zh-CN" altLang="en-US" sz="1100" b="1" dirty="0">
                <a:solidFill>
                  <a:srgbClr val="3366AC"/>
                </a:solidFill>
              </a:rPr>
              <a:t>架构风格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53B5B8-588B-F712-E8BD-018D6DF1C35D}"/>
              </a:ext>
            </a:extLst>
          </p:cNvPr>
          <p:cNvSpPr txBox="1"/>
          <p:nvPr/>
        </p:nvSpPr>
        <p:spPr>
          <a:xfrm>
            <a:off x="7149861" y="5568960"/>
            <a:ext cx="23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66AC"/>
                </a:solidFill>
              </a:rPr>
              <a:t>数据库管理系统进程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046DF5-8B04-2CFA-B6C4-DDC619D63742}"/>
              </a:ext>
            </a:extLst>
          </p:cNvPr>
          <p:cNvSpPr txBox="1"/>
          <p:nvPr/>
        </p:nvSpPr>
        <p:spPr>
          <a:xfrm>
            <a:off x="7122622" y="4934573"/>
            <a:ext cx="232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66AC"/>
                </a:solidFill>
              </a:rPr>
              <a:t>业务逻辑控制进程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6FCE8B-41F5-B070-C11E-0FE8A0AE2473}"/>
              </a:ext>
            </a:extLst>
          </p:cNvPr>
          <p:cNvSpPr txBox="1"/>
          <p:nvPr/>
        </p:nvSpPr>
        <p:spPr>
          <a:xfrm>
            <a:off x="7308315" y="4223020"/>
            <a:ext cx="169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366AC"/>
                </a:solidFill>
              </a:rPr>
              <a:t>请求产生进程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50696F-B40A-526C-3E76-2D6C2F72377D}"/>
              </a:ext>
            </a:extLst>
          </p:cNvPr>
          <p:cNvSpPr txBox="1"/>
          <p:nvPr/>
        </p:nvSpPr>
        <p:spPr>
          <a:xfrm>
            <a:off x="1636644" y="3850953"/>
            <a:ext cx="3969026" cy="2585323"/>
          </a:xfrm>
          <a:prstGeom prst="rect">
            <a:avLst/>
          </a:prstGeom>
          <a:noFill/>
          <a:ln w="28575">
            <a:solidFill>
              <a:srgbClr val="3366AC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数据视图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B2FEFB2-38EC-E350-EDBF-3EB7E8C621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111" y="4227590"/>
            <a:ext cx="2831822" cy="2096560"/>
          </a:xfrm>
          <a:prstGeom prst="rect">
            <a:avLst/>
          </a:prstGeom>
        </p:spPr>
      </p:pic>
      <p:sp>
        <p:nvSpPr>
          <p:cNvPr id="3" name="箭头: 上下 2">
            <a:extLst>
              <a:ext uri="{FF2B5EF4-FFF2-40B4-BE49-F238E27FC236}">
                <a16:creationId xmlns:a16="http://schemas.microsoft.com/office/drawing/2014/main" id="{BA6835C4-C2D3-5D45-17D7-6B41ADBF836C}"/>
              </a:ext>
            </a:extLst>
          </p:cNvPr>
          <p:cNvSpPr/>
          <p:nvPr/>
        </p:nvSpPr>
        <p:spPr>
          <a:xfrm>
            <a:off x="8112210" y="5303905"/>
            <a:ext cx="144095" cy="263847"/>
          </a:xfrm>
          <a:prstGeom prst="upDownArrow">
            <a:avLst/>
          </a:prstGeom>
          <a:solidFill>
            <a:srgbClr val="1A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上下 11">
            <a:extLst>
              <a:ext uri="{FF2B5EF4-FFF2-40B4-BE49-F238E27FC236}">
                <a16:creationId xmlns:a16="http://schemas.microsoft.com/office/drawing/2014/main" id="{A82F2E15-2198-9210-D3E4-4FF062A0CA0E}"/>
              </a:ext>
            </a:extLst>
          </p:cNvPr>
          <p:cNvSpPr/>
          <p:nvPr/>
        </p:nvSpPr>
        <p:spPr>
          <a:xfrm>
            <a:off x="8112211" y="4620658"/>
            <a:ext cx="144095" cy="263847"/>
          </a:xfrm>
          <a:prstGeom prst="upDownArrow">
            <a:avLst/>
          </a:prstGeom>
          <a:solidFill>
            <a:srgbClr val="1A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8108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9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9;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98000">
              <a:schemeClr val="accent1">
                <a:lumMod val="5000"/>
                <a:lumOff val="95000"/>
                <a:alpha val="40000"/>
              </a:schemeClr>
            </a:gs>
            <a:gs pos="3000">
              <a:srgbClr val="FF7C05"/>
            </a:gs>
          </a:gsLst>
          <a:lin ang="54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10078</TotalTime>
  <Words>1157</Words>
  <Application>Microsoft Office PowerPoint</Application>
  <PresentationFormat>宽屏</PresentationFormat>
  <Paragraphs>268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-apple-system</vt:lpstr>
      <vt:lpstr>等线</vt:lpstr>
      <vt:lpstr>微软雅黑</vt:lpstr>
      <vt:lpstr>Arial</vt:lpstr>
      <vt:lpstr>Arial Rounded MT Bold</vt:lpstr>
      <vt:lpstr>Consolas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潘冬远、张娉</dc:creator>
  <cp:lastModifiedBy>朱 楷文</cp:lastModifiedBy>
  <cp:revision>389</cp:revision>
  <dcterms:created xsi:type="dcterms:W3CDTF">2019-01-23T14:14:04Z</dcterms:created>
  <dcterms:modified xsi:type="dcterms:W3CDTF">2023-01-13T06:09:37Z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